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Bebas Neue"/>
      <p:regular r:id="rId32"/>
    </p:embeddedFont>
    <p:embeddedFont>
      <p:font typeface="Montserrat Medium"/>
      <p:regular r:id="rId33"/>
      <p:bold r:id="rId34"/>
      <p:italic r:id="rId35"/>
      <p:boldItalic r:id="rId36"/>
    </p:embeddedFont>
    <p:embeddedFont>
      <p:font typeface="Syne"/>
      <p:regular r:id="rId37"/>
      <p:bold r:id="rId38"/>
    </p:embeddedFont>
    <p:embeddedFont>
      <p:font typeface="Syne SemiBold"/>
      <p:regular r:id="rId39"/>
      <p:bold r:id="rId40"/>
    </p:embeddedFont>
    <p:embeddedFont>
      <p:font typeface="Syne Medium"/>
      <p:regular r:id="rId41"/>
      <p:bold r:id="rId42"/>
    </p:embeddedFont>
    <p:embeddedFont>
      <p:font typeface="Livvic SemiBol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yneSemiBold-bold.fntdata"/><Relationship Id="rId20" Type="http://schemas.openxmlformats.org/officeDocument/2006/relationships/font" Target="fonts/MontserratSemiBold-regular.fntdata"/><Relationship Id="rId42" Type="http://schemas.openxmlformats.org/officeDocument/2006/relationships/font" Target="fonts/SyneMedium-bold.fntdata"/><Relationship Id="rId41" Type="http://schemas.openxmlformats.org/officeDocument/2006/relationships/font" Target="fonts/SyneMedium-regular.fntdata"/><Relationship Id="rId22" Type="http://schemas.openxmlformats.org/officeDocument/2006/relationships/font" Target="fonts/MontserratSemiBold-italic.fntdata"/><Relationship Id="rId44" Type="http://schemas.openxmlformats.org/officeDocument/2006/relationships/font" Target="fonts/LivvicSemiBold-bold.fntdata"/><Relationship Id="rId21" Type="http://schemas.openxmlformats.org/officeDocument/2006/relationships/font" Target="fonts/MontserratSemiBold-bold.fntdata"/><Relationship Id="rId43" Type="http://schemas.openxmlformats.org/officeDocument/2006/relationships/font" Target="fonts/LivvicSemiBold-regular.fntdata"/><Relationship Id="rId24" Type="http://schemas.openxmlformats.org/officeDocument/2006/relationships/font" Target="fonts/Roboto-regular.fntdata"/><Relationship Id="rId46" Type="http://schemas.openxmlformats.org/officeDocument/2006/relationships/font" Target="fonts/LivvicSemiBold-boldItalic.fntdata"/><Relationship Id="rId23" Type="http://schemas.openxmlformats.org/officeDocument/2006/relationships/font" Target="fonts/MontserratSemiBold-boldItalic.fntdata"/><Relationship Id="rId45" Type="http://schemas.openxmlformats.org/officeDocument/2006/relationships/font" Target="fonts/LivvicSemiBold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BebasNeue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37" Type="http://schemas.openxmlformats.org/officeDocument/2006/relationships/font" Target="fonts/Syne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SyneSemiBold-regular.fntdata"/><Relationship Id="rId16" Type="http://schemas.openxmlformats.org/officeDocument/2006/relationships/slide" Target="slides/slide11.xml"/><Relationship Id="rId38" Type="http://schemas.openxmlformats.org/officeDocument/2006/relationships/font" Target="fonts/Syn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cf5eaee87e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cf5eaee87e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marili sissejuhatus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f8a114227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0f8a114227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kaidi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b5760c5b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1b5760c5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88a8aaf1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kaidi</a:t>
            </a:r>
            <a:endParaRPr/>
          </a:p>
        </p:txBody>
      </p:sp>
      <p:sp>
        <p:nvSpPr>
          <p:cNvPr id="379" name="Google Shape;379;g1f88a8aaf1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f8945e20f6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f8945e20f6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kaidi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26 põhipäev (Tartus)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27 mõtleme tulla ka Lõuna-Eestisse, kuid see plaan on veel kujunemas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f89e0287b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f89e0287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f88b6c4a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264" name="Google Shape;264;g20f88b6c4ab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f88b6c4ab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f88b6c4a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kaidi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1a6feece0d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1a6feece0d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a6feece0d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a6feece0d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f8a114227_1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0f8a114227_1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b5760c5b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1b5760c5b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1b5760c5b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1b5760c5b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●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Kui teil on kavas müüa sündmusele pileteid, siis </a:t>
            </a:r>
            <a:r>
              <a:rPr lang="et" sz="1000">
                <a:solidFill>
                  <a:srgbClr val="008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palun võtke ühendust Hannaga (hanna@piletilevi.ee)</a:t>
            </a: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Temaga saate rääkida läbi kõik detailid ja erisused ning iga sündmuse korraldajaga sõlmitakse eraldi leping.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●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Lepingus mainitud 410-eurone väärtuspakkumine kehtib sündmustele, kuhu toimub piletimüük. Kui teie sündmus koosneb sarjast üritustest, siis kehtib teile ikkagi sama pakkumine.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●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Kõik sündmused peavad 60% ulatuses müüma oma pileteid Piletilevis. Piletihind peab igas süsteemis olema sama.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○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Piletimüügi vahendusteenuse tasu korraldaja lehelt (shop-provider “trt24”) 3,8%, vahendusteenuse tasu teistelt lehtedelt 5%.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●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Võimalik on korraldada piletimüüki kohapeal. Piletikontrolli saab teha Android telefonidega.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50"/>
              <a:buFont typeface="Roboto"/>
              <a:buChar char="●"/>
            </a:pPr>
            <a:r>
              <a:rPr lang="et" sz="10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Sündmuse müüki üles panekuks läheb 1-2 päeva.</a:t>
            </a:r>
            <a:endParaRPr sz="1000">
              <a:solidFill>
                <a:srgbClr val="42424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f8a11422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0f8a11422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t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krõõt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 + pilt">
  <p:cSld name="ONE_COLUMN_TEX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11700" y="1389600"/>
            <a:ext cx="4743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6446106" y="0"/>
            <a:ext cx="2697900" cy="51435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6114169" y="-28400"/>
            <a:ext cx="534247" cy="5196748"/>
            <a:chOff x="8077500" y="-37872"/>
            <a:chExt cx="712424" cy="6929922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8077541" y="-37872"/>
              <a:ext cx="0" cy="31932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8077500" y="3687750"/>
              <a:ext cx="0" cy="32043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988490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95307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41886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208200"/>
            <a:ext cx="50460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456300" y="446825"/>
            <a:ext cx="5493600" cy="3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Font typeface="Syne SemiBold"/>
              <a:buNone/>
              <a:defRPr b="0" sz="4800">
                <a:solidFill>
                  <a:srgbClr val="EFEFEF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478675" y="3435625"/>
            <a:ext cx="3570000" cy="124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Montserrat Medium"/>
              <a:buNone/>
              <a:defRPr sz="1800">
                <a:solidFill>
                  <a:srgbClr val="EFEFE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Montserrat Medium"/>
              <a:buNone/>
              <a:defRPr sz="1800">
                <a:solidFill>
                  <a:srgbClr val="EFEFE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None/>
              <a:defRPr sz="1800"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6433000" y="581575"/>
            <a:ext cx="2156400" cy="39762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08325" y="4112854"/>
            <a:ext cx="685501" cy="45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286300" y="295250"/>
            <a:ext cx="8589275" cy="4580950"/>
            <a:chOff x="286300" y="295250"/>
            <a:chExt cx="8589275" cy="4580950"/>
          </a:xfrm>
        </p:grpSpPr>
        <p:cxnSp>
          <p:nvCxnSpPr>
            <p:cNvPr id="70" name="Google Shape;70;p14"/>
            <p:cNvCxnSpPr/>
            <p:nvPr/>
          </p:nvCxnSpPr>
          <p:spPr>
            <a:xfrm>
              <a:off x="286300" y="581575"/>
              <a:ext cx="0" cy="397260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4"/>
            <p:cNvCxnSpPr/>
            <p:nvPr/>
          </p:nvCxnSpPr>
          <p:spPr>
            <a:xfrm>
              <a:off x="8875575" y="581575"/>
              <a:ext cx="0" cy="397260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4"/>
            <p:cNvCxnSpPr/>
            <p:nvPr/>
          </p:nvCxnSpPr>
          <p:spPr>
            <a:xfrm>
              <a:off x="581575" y="295250"/>
              <a:ext cx="5350500" cy="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4"/>
            <p:cNvCxnSpPr/>
            <p:nvPr/>
          </p:nvCxnSpPr>
          <p:spPr>
            <a:xfrm>
              <a:off x="6182481" y="581575"/>
              <a:ext cx="0" cy="397260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4"/>
            <p:cNvCxnSpPr/>
            <p:nvPr/>
          </p:nvCxnSpPr>
          <p:spPr>
            <a:xfrm>
              <a:off x="6433000" y="295250"/>
              <a:ext cx="2156400" cy="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4"/>
            <p:cNvCxnSpPr/>
            <p:nvPr/>
          </p:nvCxnSpPr>
          <p:spPr>
            <a:xfrm>
              <a:off x="581575" y="4876200"/>
              <a:ext cx="5350500" cy="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6433000" y="4876200"/>
              <a:ext cx="2156400" cy="0"/>
            </a:xfrm>
            <a:prstGeom prst="straightConnector1">
              <a:avLst/>
            </a:prstGeom>
            <a:noFill/>
            <a:ln cap="flat" cmpd="sng" w="381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41455" t="0"/>
          <a:stretch/>
        </p:blipFill>
        <p:spPr>
          <a:xfrm>
            <a:off x="5119700" y="4051700"/>
            <a:ext cx="830198" cy="57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kaks veergu 1">
  <p:cSld name="TITLE_AND_TWO_COLUMNS_1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03075" y="1211425"/>
            <a:ext cx="2827500" cy="13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45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4572000" y="1770025"/>
            <a:ext cx="3707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2" type="subTitle"/>
          </p:nvPr>
        </p:nvSpPr>
        <p:spPr>
          <a:xfrm>
            <a:off x="4571998" y="1334724"/>
            <a:ext cx="3707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3" type="subTitle"/>
          </p:nvPr>
        </p:nvSpPr>
        <p:spPr>
          <a:xfrm>
            <a:off x="4572000" y="3300200"/>
            <a:ext cx="37077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4" type="subTitle"/>
          </p:nvPr>
        </p:nvSpPr>
        <p:spPr>
          <a:xfrm>
            <a:off x="4571998" y="2864899"/>
            <a:ext cx="3707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subTitle"/>
          </p:nvPr>
        </p:nvSpPr>
        <p:spPr>
          <a:xfrm>
            <a:off x="602250" y="4346225"/>
            <a:ext cx="3457200" cy="39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9pPr>
          </a:lstStyle>
          <a:p/>
        </p:txBody>
      </p:sp>
      <p:grpSp>
        <p:nvGrpSpPr>
          <p:cNvPr id="85" name="Google Shape;85;p15"/>
          <p:cNvGrpSpPr/>
          <p:nvPr/>
        </p:nvGrpSpPr>
        <p:grpSpPr>
          <a:xfrm>
            <a:off x="277363" y="281275"/>
            <a:ext cx="8589275" cy="4580950"/>
            <a:chOff x="286300" y="295250"/>
            <a:chExt cx="8589275" cy="4580950"/>
          </a:xfrm>
        </p:grpSpPr>
        <p:cxnSp>
          <p:nvCxnSpPr>
            <p:cNvPr id="86" name="Google Shape;86;p15"/>
            <p:cNvCxnSpPr/>
            <p:nvPr/>
          </p:nvCxnSpPr>
          <p:spPr>
            <a:xfrm>
              <a:off x="286300" y="581575"/>
              <a:ext cx="0" cy="3972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5"/>
            <p:cNvCxnSpPr/>
            <p:nvPr/>
          </p:nvCxnSpPr>
          <p:spPr>
            <a:xfrm>
              <a:off x="8875575" y="581575"/>
              <a:ext cx="0" cy="39726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5"/>
            <p:cNvCxnSpPr/>
            <p:nvPr/>
          </p:nvCxnSpPr>
          <p:spPr>
            <a:xfrm>
              <a:off x="581575" y="295250"/>
              <a:ext cx="5350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5"/>
            <p:cNvCxnSpPr/>
            <p:nvPr/>
          </p:nvCxnSpPr>
          <p:spPr>
            <a:xfrm>
              <a:off x="581575" y="4876200"/>
              <a:ext cx="53505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5"/>
            <p:cNvCxnSpPr/>
            <p:nvPr/>
          </p:nvCxnSpPr>
          <p:spPr>
            <a:xfrm>
              <a:off x="4670850" y="4876200"/>
              <a:ext cx="39186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5"/>
            <p:cNvCxnSpPr/>
            <p:nvPr/>
          </p:nvCxnSpPr>
          <p:spPr>
            <a:xfrm>
              <a:off x="4670850" y="295250"/>
              <a:ext cx="39186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mavahetusslaid: 1">
  <p:cSld name="1_Tiitelslaid: 1 3">
    <p:bg>
      <p:bgPr>
        <a:solidFill>
          <a:schemeClr val="accent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>
            <p:ph idx="2" type="pic"/>
          </p:nvPr>
        </p:nvSpPr>
        <p:spPr>
          <a:xfrm>
            <a:off x="6210300" y="0"/>
            <a:ext cx="2933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6"/>
          <p:cNvSpPr txBox="1"/>
          <p:nvPr>
            <p:ph type="ctrTitle"/>
          </p:nvPr>
        </p:nvSpPr>
        <p:spPr>
          <a:xfrm>
            <a:off x="381001" y="1185863"/>
            <a:ext cx="5086500" cy="3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41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975" y="227927"/>
            <a:ext cx="3639322" cy="54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tekst: punane">
  <p:cSld name="1_Suur tekst: punane 4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649788" y="1072243"/>
            <a:ext cx="7916400" cy="22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3100"/>
              <a:buFont typeface="Arial"/>
              <a:buNone/>
              <a:defRPr b="1" i="0" sz="93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653436" y="3349364"/>
            <a:ext cx="59091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3000">
                <a:latin typeface="Syne Medium"/>
                <a:ea typeface="Syne Medium"/>
                <a:cs typeface="Syne Medium"/>
                <a:sym typeface="Syne Medium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fotoslaid">
  <p:cSld name="Suur fotoslai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>
            <p:ph idx="2" type="pic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8"/>
          <p:cNvSpPr txBox="1"/>
          <p:nvPr/>
        </p:nvSpPr>
        <p:spPr>
          <a:xfrm>
            <a:off x="5279720" y="4822234"/>
            <a:ext cx="3701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900" u="none" cap="none" strike="noStrik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WWW.TARTU2024.EE</a:t>
            </a:r>
            <a:endParaRPr b="0" i="0" sz="900" u="none" cap="none" strike="noStrik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02" name="Google Shape;102;p18"/>
          <p:cNvCxnSpPr/>
          <p:nvPr/>
        </p:nvCxnSpPr>
        <p:spPr>
          <a:xfrm>
            <a:off x="235576" y="4832924"/>
            <a:ext cx="418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8"/>
          <p:cNvCxnSpPr/>
          <p:nvPr/>
        </p:nvCxnSpPr>
        <p:spPr>
          <a:xfrm>
            <a:off x="4669261" y="4832924"/>
            <a:ext cx="418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8"/>
          <p:cNvCxnSpPr/>
          <p:nvPr/>
        </p:nvCxnSpPr>
        <p:spPr>
          <a:xfrm>
            <a:off x="4550993" y="4933887"/>
            <a:ext cx="0" cy="209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; üks tulp">
  <p:cSld name="Sisuslaid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6079" y="1598422"/>
            <a:ext cx="83712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386078" y="378726"/>
            <a:ext cx="83712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 sz="36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/>
        </p:nvSpPr>
        <p:spPr>
          <a:xfrm>
            <a:off x="4543425" y="4759611"/>
            <a:ext cx="42843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t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TARTU2024.EE</a:t>
            </a:r>
            <a:endParaRPr b="0" i="0" sz="8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899" y="4740413"/>
            <a:ext cx="950782" cy="22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ctrTitle"/>
          </p:nvPr>
        </p:nvSpPr>
        <p:spPr>
          <a:xfrm>
            <a:off x="311700" y="1069650"/>
            <a:ext cx="5283000" cy="30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yne SemiBold"/>
              <a:buNone/>
              <a:defRPr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311700" y="4081400"/>
            <a:ext cx="24429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4144" y="397114"/>
            <a:ext cx="655779" cy="43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44728" l="6758" r="6698" t="43408"/>
          <a:stretch/>
        </p:blipFill>
        <p:spPr>
          <a:xfrm>
            <a:off x="311700" y="397114"/>
            <a:ext cx="3185770" cy="4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6446106" y="0"/>
            <a:ext cx="2697900" cy="51435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21"/>
          <p:cNvGrpSpPr/>
          <p:nvPr/>
        </p:nvGrpSpPr>
        <p:grpSpPr>
          <a:xfrm>
            <a:off x="6114169" y="397072"/>
            <a:ext cx="534247" cy="4337534"/>
            <a:chOff x="8077500" y="529500"/>
            <a:chExt cx="712424" cy="5784150"/>
          </a:xfrm>
        </p:grpSpPr>
        <p:cxnSp>
          <p:nvCxnSpPr>
            <p:cNvPr id="122" name="Google Shape;122;p21"/>
            <p:cNvCxnSpPr/>
            <p:nvPr/>
          </p:nvCxnSpPr>
          <p:spPr>
            <a:xfrm>
              <a:off x="8077525" y="529500"/>
              <a:ext cx="0" cy="26259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21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21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21"/>
            <p:cNvCxnSpPr/>
            <p:nvPr/>
          </p:nvCxnSpPr>
          <p:spPr>
            <a:xfrm>
              <a:off x="8077500" y="3687750"/>
              <a:ext cx="0" cy="26259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6" name="Google Shape;126;p21"/>
          <p:cNvSpPr txBox="1"/>
          <p:nvPr>
            <p:ph idx="2" type="subTitle"/>
          </p:nvPr>
        </p:nvSpPr>
        <p:spPr>
          <a:xfrm>
            <a:off x="3151675" y="4081400"/>
            <a:ext cx="24429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None/>
              <a:defRPr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208200"/>
            <a:ext cx="8520600" cy="9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249500"/>
            <a:ext cx="8520600" cy="33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○"/>
              <a:defRPr sz="1300">
                <a:latin typeface="Montserrat"/>
                <a:ea typeface="Montserrat"/>
                <a:cs typeface="Montserrat"/>
                <a:sym typeface="Montserra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 sz="1300">
                <a:latin typeface="Montserrat"/>
                <a:ea typeface="Montserrat"/>
                <a:cs typeface="Montserrat"/>
                <a:sym typeface="Montserra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○"/>
              <a:defRPr sz="1300">
                <a:latin typeface="Montserrat"/>
                <a:ea typeface="Montserrat"/>
                <a:cs typeface="Montserrat"/>
                <a:sym typeface="Montserra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 sz="1300">
                <a:latin typeface="Montserrat"/>
                <a:ea typeface="Montserrat"/>
                <a:cs typeface="Montserrat"/>
                <a:sym typeface="Montserra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○"/>
              <a:defRPr sz="1300">
                <a:latin typeface="Montserrat"/>
                <a:ea typeface="Montserrat"/>
                <a:cs typeface="Montserrat"/>
                <a:sym typeface="Montserra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7907365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414182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660761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08200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40" name="Google Shape;140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7907365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414182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6660761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208200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7907365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414182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660761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imesed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208200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7907365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5414182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660761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57" name="Google Shape;157;p26"/>
          <p:cNvCxnSpPr/>
          <p:nvPr/>
        </p:nvCxnSpPr>
        <p:spPr>
          <a:xfrm>
            <a:off x="4572000" y="1630850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6"/>
          <p:cNvCxnSpPr/>
          <p:nvPr/>
        </p:nvCxnSpPr>
        <p:spPr>
          <a:xfrm>
            <a:off x="4572000" y="2937488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6"/>
          <p:cNvCxnSpPr/>
          <p:nvPr/>
        </p:nvCxnSpPr>
        <p:spPr>
          <a:xfrm rot="10800000">
            <a:off x="4776025" y="2802950"/>
            <a:ext cx="3837900" cy="0"/>
          </a:xfrm>
          <a:prstGeom prst="straightConnector1">
            <a:avLst/>
          </a:prstGeom>
          <a:noFill/>
          <a:ln cap="flat" cmpd="sng" w="19050">
            <a:solidFill>
              <a:srgbClr val="3333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6"/>
          <p:cNvCxnSpPr/>
          <p:nvPr/>
        </p:nvCxnSpPr>
        <p:spPr>
          <a:xfrm rot="10800000">
            <a:off x="624650" y="2803088"/>
            <a:ext cx="3752100" cy="0"/>
          </a:xfrm>
          <a:prstGeom prst="straightConnector1">
            <a:avLst/>
          </a:prstGeom>
          <a:noFill/>
          <a:ln cap="flat" cmpd="sng" w="19050">
            <a:solidFill>
              <a:srgbClr val="3333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6"/>
          <p:cNvCxnSpPr/>
          <p:nvPr/>
        </p:nvCxnSpPr>
        <p:spPr>
          <a:xfrm>
            <a:off x="426050" y="1630850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6"/>
          <p:cNvCxnSpPr/>
          <p:nvPr/>
        </p:nvCxnSpPr>
        <p:spPr>
          <a:xfrm>
            <a:off x="426050" y="2937488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6"/>
          <p:cNvCxnSpPr/>
          <p:nvPr/>
        </p:nvCxnSpPr>
        <p:spPr>
          <a:xfrm>
            <a:off x="8793775" y="1630850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8793775" y="2937488"/>
            <a:ext cx="0" cy="103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6"/>
          <p:cNvCxnSpPr/>
          <p:nvPr/>
        </p:nvCxnSpPr>
        <p:spPr>
          <a:xfrm rot="10800000">
            <a:off x="9003250" y="2805875"/>
            <a:ext cx="207000" cy="0"/>
          </a:xfrm>
          <a:prstGeom prst="straightConnector1">
            <a:avLst/>
          </a:prstGeom>
          <a:noFill/>
          <a:ln cap="flat" cmpd="sng" w="19050">
            <a:solidFill>
              <a:srgbClr val="3333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6"/>
          <p:cNvCxnSpPr/>
          <p:nvPr/>
        </p:nvCxnSpPr>
        <p:spPr>
          <a:xfrm rot="10800000">
            <a:off x="-37900" y="2806013"/>
            <a:ext cx="264900" cy="0"/>
          </a:xfrm>
          <a:prstGeom prst="straightConnector1">
            <a:avLst/>
          </a:prstGeom>
          <a:noFill/>
          <a:ln cap="flat" cmpd="sng" w="19050">
            <a:solidFill>
              <a:srgbClr val="3333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389600"/>
            <a:ext cx="4743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200"/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6446106" y="0"/>
            <a:ext cx="2697900" cy="51435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27"/>
          <p:cNvGrpSpPr/>
          <p:nvPr/>
        </p:nvGrpSpPr>
        <p:grpSpPr>
          <a:xfrm>
            <a:off x="6114169" y="-28400"/>
            <a:ext cx="534247" cy="5196748"/>
            <a:chOff x="8077500" y="-37872"/>
            <a:chExt cx="712424" cy="6929922"/>
          </a:xfrm>
        </p:grpSpPr>
        <p:cxnSp>
          <p:nvCxnSpPr>
            <p:cNvPr id="172" name="Google Shape;172;p27"/>
            <p:cNvCxnSpPr/>
            <p:nvPr/>
          </p:nvCxnSpPr>
          <p:spPr>
            <a:xfrm>
              <a:off x="8077541" y="-37872"/>
              <a:ext cx="0" cy="31932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27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27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7"/>
            <p:cNvCxnSpPr/>
            <p:nvPr/>
          </p:nvCxnSpPr>
          <p:spPr>
            <a:xfrm>
              <a:off x="8077500" y="3687750"/>
              <a:ext cx="0" cy="32043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76" name="Google Shape;176;p27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3988490" y="47687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495307" y="47301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2741886" y="47225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208200"/>
            <a:ext cx="50460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4903922" y="0"/>
            <a:ext cx="4240200" cy="51435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 txBox="1"/>
          <p:nvPr>
            <p:ph idx="1" type="subTitle"/>
          </p:nvPr>
        </p:nvSpPr>
        <p:spPr>
          <a:xfrm>
            <a:off x="265500" y="1518750"/>
            <a:ext cx="40452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yne Medium"/>
              <a:buNone/>
              <a:defRPr sz="18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2" type="body"/>
          </p:nvPr>
        </p:nvSpPr>
        <p:spPr>
          <a:xfrm>
            <a:off x="265500" y="2101325"/>
            <a:ext cx="3670200" cy="15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grpSp>
        <p:nvGrpSpPr>
          <p:cNvPr id="189" name="Google Shape;189;p29"/>
          <p:cNvGrpSpPr/>
          <p:nvPr/>
        </p:nvGrpSpPr>
        <p:grpSpPr>
          <a:xfrm>
            <a:off x="4571994" y="-18925"/>
            <a:ext cx="534247" cy="5177825"/>
            <a:chOff x="8077500" y="-25237"/>
            <a:chExt cx="712424" cy="6904687"/>
          </a:xfrm>
        </p:grpSpPr>
        <p:cxnSp>
          <p:nvCxnSpPr>
            <p:cNvPr id="190" name="Google Shape;190;p29"/>
            <p:cNvCxnSpPr/>
            <p:nvPr/>
          </p:nvCxnSpPr>
          <p:spPr>
            <a:xfrm>
              <a:off x="8077541" y="-25237"/>
              <a:ext cx="0" cy="31809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9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29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29"/>
            <p:cNvCxnSpPr/>
            <p:nvPr/>
          </p:nvCxnSpPr>
          <p:spPr>
            <a:xfrm>
              <a:off x="8077500" y="3687750"/>
              <a:ext cx="0" cy="31917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208200"/>
            <a:ext cx="390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2">
            <a:alphaModFix/>
          </a:blip>
          <a:srcRect b="44182" l="21702" r="22494" t="42593"/>
          <a:stretch/>
        </p:blipFill>
        <p:spPr>
          <a:xfrm>
            <a:off x="311707" y="4789968"/>
            <a:ext cx="794431" cy="188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õppslaid">
  <p:cSld name="SECTION_TITLE_AND_DESCRIPTION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4903922" y="0"/>
            <a:ext cx="4240200" cy="51435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  <p:grpSp>
        <p:nvGrpSpPr>
          <p:cNvPr id="199" name="Google Shape;199;p30"/>
          <p:cNvGrpSpPr/>
          <p:nvPr/>
        </p:nvGrpSpPr>
        <p:grpSpPr>
          <a:xfrm>
            <a:off x="4571994" y="388100"/>
            <a:ext cx="534247" cy="4363604"/>
            <a:chOff x="8077500" y="517536"/>
            <a:chExt cx="712424" cy="5818914"/>
          </a:xfrm>
        </p:grpSpPr>
        <p:cxnSp>
          <p:nvCxnSpPr>
            <p:cNvPr id="200" name="Google Shape;200;p30"/>
            <p:cNvCxnSpPr/>
            <p:nvPr/>
          </p:nvCxnSpPr>
          <p:spPr>
            <a:xfrm>
              <a:off x="8077541" y="517536"/>
              <a:ext cx="0" cy="26379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30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30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30"/>
            <p:cNvCxnSpPr/>
            <p:nvPr/>
          </p:nvCxnSpPr>
          <p:spPr>
            <a:xfrm>
              <a:off x="8077500" y="3687750"/>
              <a:ext cx="0" cy="2648700"/>
            </a:xfrm>
            <a:prstGeom prst="straightConnector1">
              <a:avLst/>
            </a:prstGeom>
            <a:noFill/>
            <a:ln cap="flat" cmpd="sng" w="19050">
              <a:solidFill>
                <a:srgbClr val="33336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208200"/>
            <a:ext cx="39006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 b="42294" l="6794" r="0" t="42491"/>
          <a:stretch/>
        </p:blipFill>
        <p:spPr>
          <a:xfrm>
            <a:off x="311700" y="3883775"/>
            <a:ext cx="3231874" cy="5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2464540" y="4533857"/>
            <a:ext cx="1066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t" sz="9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i="0" sz="900" u="none" cap="none" strike="noStrike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64382" y="4495282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1364461" y="4487657"/>
            <a:ext cx="99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@TARTU2024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fotoslaid">
  <p:cSld name="Suur fotoslaid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>
            <p:ph idx="2" type="pic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4"/>
          <p:cNvSpPr txBox="1"/>
          <p:nvPr/>
        </p:nvSpPr>
        <p:spPr>
          <a:xfrm>
            <a:off x="5279720" y="4822234"/>
            <a:ext cx="3701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900" u="none" cap="none" strike="noStrik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WWW.TARTU2024.EE</a:t>
            </a:r>
            <a:endParaRPr b="0" i="0" sz="900" u="none" cap="none" strike="noStrik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21" name="Google Shape;221;p34"/>
          <p:cNvCxnSpPr/>
          <p:nvPr/>
        </p:nvCxnSpPr>
        <p:spPr>
          <a:xfrm>
            <a:off x="235576" y="4832924"/>
            <a:ext cx="418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34"/>
          <p:cNvCxnSpPr/>
          <p:nvPr/>
        </p:nvCxnSpPr>
        <p:spPr>
          <a:xfrm>
            <a:off x="4669261" y="4832924"/>
            <a:ext cx="4187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34"/>
          <p:cNvCxnSpPr/>
          <p:nvPr/>
        </p:nvCxnSpPr>
        <p:spPr>
          <a:xfrm>
            <a:off x="4550993" y="4933887"/>
            <a:ext cx="0" cy="209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; kaks tulpa">
  <p:cSld name="Sisuslaid: pealkiri; kaks tulpa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431365" y="1400472"/>
            <a:ext cx="37962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26" name="Google Shape;226;p35"/>
          <p:cNvSpPr txBox="1"/>
          <p:nvPr>
            <p:ph type="title"/>
          </p:nvPr>
        </p:nvSpPr>
        <p:spPr>
          <a:xfrm>
            <a:off x="431365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27" name="Google Shape;227;p35"/>
          <p:cNvSpPr txBox="1"/>
          <p:nvPr/>
        </p:nvSpPr>
        <p:spPr>
          <a:xfrm>
            <a:off x="5279720" y="4822234"/>
            <a:ext cx="3701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900" u="none" cap="none" strike="noStrik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WWW.TARTU2024.EE</a:t>
            </a:r>
            <a:endParaRPr b="0" i="0" sz="900" u="none" cap="none" strike="noStrik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35"/>
          <p:cNvSpPr txBox="1"/>
          <p:nvPr>
            <p:ph idx="2" type="body"/>
          </p:nvPr>
        </p:nvSpPr>
        <p:spPr>
          <a:xfrm>
            <a:off x="4521897" y="1400472"/>
            <a:ext cx="37962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uslaid: pealkiri; üks tulp">
  <p:cSld name="Sisuslaid: pealkiri; üks tulp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431365" y="1400472"/>
            <a:ext cx="7886700" cy="3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31" name="Google Shape;231;p36"/>
          <p:cNvSpPr txBox="1"/>
          <p:nvPr>
            <p:ph type="title"/>
          </p:nvPr>
        </p:nvSpPr>
        <p:spPr>
          <a:xfrm>
            <a:off x="431365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 SemiBold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2" name="Google Shape;232;p36"/>
          <p:cNvSpPr txBox="1"/>
          <p:nvPr/>
        </p:nvSpPr>
        <p:spPr>
          <a:xfrm>
            <a:off x="5279720" y="4822234"/>
            <a:ext cx="3701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900" u="none" cap="none" strike="noStrike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#TARTU2024 | @TARTU2024 | WWW.TARTU2024.EE</a:t>
            </a:r>
            <a:endParaRPr b="0" i="0" sz="900" u="none" cap="none" strike="noStrike">
              <a:solidFill>
                <a:srgbClr val="7F7F7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+ kaks pilti + alampealkirjad 1">
  <p:cSld name="TITLE_ONLY_1_1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208200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35" name="Google Shape;235;p37"/>
          <p:cNvCxnSpPr/>
          <p:nvPr/>
        </p:nvCxnSpPr>
        <p:spPr>
          <a:xfrm rot="10800000">
            <a:off x="8746300" y="951286"/>
            <a:ext cx="0" cy="55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7"/>
          <p:cNvCxnSpPr/>
          <p:nvPr/>
        </p:nvCxnSpPr>
        <p:spPr>
          <a:xfrm>
            <a:off x="8945350" y="1639275"/>
            <a:ext cx="264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7"/>
          <p:cNvCxnSpPr/>
          <p:nvPr/>
        </p:nvCxnSpPr>
        <p:spPr>
          <a:xfrm rot="10800000">
            <a:off x="378575" y="951286"/>
            <a:ext cx="0" cy="55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7"/>
          <p:cNvCxnSpPr/>
          <p:nvPr/>
        </p:nvCxnSpPr>
        <p:spPr>
          <a:xfrm>
            <a:off x="-37900" y="1639263"/>
            <a:ext cx="207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7"/>
          <p:cNvCxnSpPr/>
          <p:nvPr/>
        </p:nvCxnSpPr>
        <p:spPr>
          <a:xfrm>
            <a:off x="6225025" y="1639263"/>
            <a:ext cx="232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7"/>
          <p:cNvCxnSpPr/>
          <p:nvPr/>
        </p:nvCxnSpPr>
        <p:spPr>
          <a:xfrm rot="10800000">
            <a:off x="8746300" y="1785750"/>
            <a:ext cx="0" cy="309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7"/>
          <p:cNvCxnSpPr/>
          <p:nvPr/>
        </p:nvCxnSpPr>
        <p:spPr>
          <a:xfrm rot="10800000">
            <a:off x="378575" y="1785750"/>
            <a:ext cx="0" cy="309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7"/>
          <p:cNvCxnSpPr/>
          <p:nvPr/>
        </p:nvCxnSpPr>
        <p:spPr>
          <a:xfrm rot="10800000">
            <a:off x="6026125" y="951286"/>
            <a:ext cx="0" cy="55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3" name="Google Shape;243;p37"/>
          <p:cNvGrpSpPr/>
          <p:nvPr/>
        </p:nvGrpSpPr>
        <p:grpSpPr>
          <a:xfrm rot="10800000">
            <a:off x="3174563" y="1785768"/>
            <a:ext cx="2851575" cy="3098343"/>
            <a:chOff x="3057600" y="1017600"/>
            <a:chExt cx="2851575" cy="2335200"/>
          </a:xfrm>
        </p:grpSpPr>
        <p:cxnSp>
          <p:nvCxnSpPr>
            <p:cNvPr id="244" name="Google Shape;244;p37"/>
            <p:cNvCxnSpPr/>
            <p:nvPr/>
          </p:nvCxnSpPr>
          <p:spPr>
            <a:xfrm>
              <a:off x="5909175" y="1017600"/>
              <a:ext cx="0" cy="2335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37"/>
            <p:cNvCxnSpPr/>
            <p:nvPr/>
          </p:nvCxnSpPr>
          <p:spPr>
            <a:xfrm>
              <a:off x="3057600" y="1017600"/>
              <a:ext cx="0" cy="2335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46" name="Google Shape;246;p37"/>
          <p:cNvCxnSpPr/>
          <p:nvPr/>
        </p:nvCxnSpPr>
        <p:spPr>
          <a:xfrm>
            <a:off x="3363325" y="1639263"/>
            <a:ext cx="2463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7"/>
          <p:cNvCxnSpPr/>
          <p:nvPr/>
        </p:nvCxnSpPr>
        <p:spPr>
          <a:xfrm rot="10800000">
            <a:off x="3164475" y="951286"/>
            <a:ext cx="0" cy="556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7"/>
          <p:cNvCxnSpPr/>
          <p:nvPr/>
        </p:nvCxnSpPr>
        <p:spPr>
          <a:xfrm flipH="1" rot="10800000">
            <a:off x="577775" y="1639138"/>
            <a:ext cx="2387100" cy="8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625325" y="1785750"/>
            <a:ext cx="23025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0" name="Google Shape;250;p37"/>
          <p:cNvSpPr txBox="1"/>
          <p:nvPr>
            <p:ph idx="2" type="body"/>
          </p:nvPr>
        </p:nvSpPr>
        <p:spPr>
          <a:xfrm>
            <a:off x="3345125" y="1785750"/>
            <a:ext cx="24639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37"/>
          <p:cNvSpPr txBox="1"/>
          <p:nvPr>
            <p:ph idx="3" type="body"/>
          </p:nvPr>
        </p:nvSpPr>
        <p:spPr>
          <a:xfrm>
            <a:off x="6216200" y="1785750"/>
            <a:ext cx="23871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2" name="Google Shape;252;p37"/>
          <p:cNvSpPr txBox="1"/>
          <p:nvPr>
            <p:ph idx="4" type="subTitle"/>
          </p:nvPr>
        </p:nvSpPr>
        <p:spPr>
          <a:xfrm>
            <a:off x="624900" y="111226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253" name="Google Shape;253;p37"/>
          <p:cNvSpPr txBox="1"/>
          <p:nvPr>
            <p:ph idx="5" type="subTitle"/>
          </p:nvPr>
        </p:nvSpPr>
        <p:spPr>
          <a:xfrm>
            <a:off x="3325526" y="1112260"/>
            <a:ext cx="25017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254" name="Google Shape;254;p37"/>
          <p:cNvSpPr txBox="1"/>
          <p:nvPr>
            <p:ph idx="6" type="subTitle"/>
          </p:nvPr>
        </p:nvSpPr>
        <p:spPr>
          <a:xfrm>
            <a:off x="6225213" y="111226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Syne SemiBold"/>
              <a:buNone/>
              <a:defRPr sz="1800"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208200"/>
            <a:ext cx="85206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 SemiBold"/>
              <a:buNone/>
              <a:defRPr sz="3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kaidi-lisa.kivisalu@tartu2024.ee" TargetMode="External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hyperlink" Target="https://kultuuriaken.tartu.ee/et/korraldaja" TargetMode="External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drive/u/1/folders/1TqdjAutgMpa4TtY-DTArzq_fbHz0upXS" TargetMode="External"/><Relationship Id="rId4" Type="http://schemas.openxmlformats.org/officeDocument/2006/relationships/hyperlink" Target="https://tartu2024.ee/brandiraamat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idx="1" type="subTitle"/>
          </p:nvPr>
        </p:nvSpPr>
        <p:spPr>
          <a:xfrm>
            <a:off x="478675" y="3435625"/>
            <a:ext cx="3570000" cy="12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Kaidi-Lisa Kivisalu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38"/>
          <p:cNvSpPr txBox="1"/>
          <p:nvPr>
            <p:ph type="ctrTitle"/>
          </p:nvPr>
        </p:nvSpPr>
        <p:spPr>
          <a:xfrm>
            <a:off x="456300" y="446825"/>
            <a:ext cx="5493600" cy="3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4500">
                <a:solidFill>
                  <a:srgbClr val="FFFFFF"/>
                </a:solidFill>
              </a:rPr>
              <a:t>Tartu 2024 </a:t>
            </a:r>
            <a:endParaRPr sz="4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4500">
                <a:solidFill>
                  <a:srgbClr val="FFFFFF"/>
                </a:solidFill>
              </a:rPr>
              <a:t>kommunikatsioon</a:t>
            </a:r>
            <a:endParaRPr sz="4500">
              <a:solidFill>
                <a:srgbClr val="FFFFFF"/>
              </a:solidFill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 rotWithShape="1">
          <a:blip r:embed="rId3">
            <a:alphaModFix/>
          </a:blip>
          <a:srcRect b="0" l="39404" r="23592" t="0"/>
          <a:stretch/>
        </p:blipFill>
        <p:spPr>
          <a:xfrm>
            <a:off x="6439675" y="678725"/>
            <a:ext cx="2143124" cy="38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/>
          <p:nvPr/>
        </p:nvSpPr>
        <p:spPr>
          <a:xfrm>
            <a:off x="456300" y="446825"/>
            <a:ext cx="49155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Pea meeles</a:t>
            </a:r>
            <a:endParaRPr sz="23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66" name="Google Shape;366;p47"/>
          <p:cNvSpPr txBox="1"/>
          <p:nvPr>
            <p:ph idx="2" type="subTitle"/>
          </p:nvPr>
        </p:nvSpPr>
        <p:spPr>
          <a:xfrm>
            <a:off x="456300" y="1197125"/>
            <a:ext cx="50424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ingi sotsiaalmeedias Tartu 2024 kontole ja lisa kaaskorraldajaks.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Tutvusta oma sündmust ka inglise keeles.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Jaga oma teateid Tartu 2024 kodulehel.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Võimalus kooskõlastada oma tekste ja disaine Tartu 2024 meeskonnaga.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7" name="Google Shape;367;p47"/>
          <p:cNvPicPr preferRelativeResize="0"/>
          <p:nvPr/>
        </p:nvPicPr>
        <p:blipFill rotWithShape="1">
          <a:blip r:embed="rId3">
            <a:alphaModFix/>
          </a:blip>
          <a:srcRect b="0" l="27790" r="27786" t="0"/>
          <a:stretch/>
        </p:blipFill>
        <p:spPr>
          <a:xfrm>
            <a:off x="5807500" y="535298"/>
            <a:ext cx="2714552" cy="407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19" y="125521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5" y="185767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5" y="2513701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5" y="3126851"/>
            <a:ext cx="282550" cy="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980" r="10980" t="0"/>
          <a:stretch/>
        </p:blipFill>
        <p:spPr>
          <a:xfrm>
            <a:off x="0" y="1"/>
            <a:ext cx="914400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>
            <p:ph type="title"/>
          </p:nvPr>
        </p:nvSpPr>
        <p:spPr>
          <a:xfrm>
            <a:off x="649788" y="1472293"/>
            <a:ext cx="7916400" cy="22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3100"/>
              <a:buFont typeface="Arial"/>
              <a:buNone/>
            </a:pPr>
            <a:r>
              <a:rPr lang="et"/>
              <a:t>19.10.2023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3100"/>
              <a:buFont typeface="Arial"/>
              <a:buNone/>
            </a:pPr>
            <a:r>
              <a:rPr lang="et" sz="2400"/>
              <a:t>Tartu 2024 programmi avalikustamine</a:t>
            </a:r>
            <a:endParaRPr sz="2400"/>
          </a:p>
        </p:txBody>
      </p:sp>
      <p:pic>
        <p:nvPicPr>
          <p:cNvPr id="382" name="Google Shape;3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88" y="4748213"/>
            <a:ext cx="895278" cy="20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>
            <p:ph type="title"/>
          </p:nvPr>
        </p:nvSpPr>
        <p:spPr>
          <a:xfrm>
            <a:off x="613788" y="1072068"/>
            <a:ext cx="7916400" cy="22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7800"/>
              <a:t>26.-27.01.2024</a:t>
            </a:r>
            <a:endParaRPr sz="7800"/>
          </a:p>
        </p:txBody>
      </p:sp>
      <p:sp>
        <p:nvSpPr>
          <p:cNvPr id="388" name="Google Shape;388;p50"/>
          <p:cNvSpPr txBox="1"/>
          <p:nvPr>
            <p:ph idx="1" type="body"/>
          </p:nvPr>
        </p:nvSpPr>
        <p:spPr>
          <a:xfrm>
            <a:off x="1675636" y="2868314"/>
            <a:ext cx="5909100" cy="63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t">
                <a:solidFill>
                  <a:schemeClr val="dk1"/>
                </a:solidFill>
              </a:rPr>
              <a:t>Tartu 2024 avapidustused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idx="1" type="subTitle"/>
          </p:nvPr>
        </p:nvSpPr>
        <p:spPr>
          <a:xfrm>
            <a:off x="478675" y="3435625"/>
            <a:ext cx="3570000" cy="124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4" name="Google Shape;394;p51"/>
          <p:cNvSpPr txBox="1"/>
          <p:nvPr>
            <p:ph type="ctrTitle"/>
          </p:nvPr>
        </p:nvSpPr>
        <p:spPr>
          <a:xfrm>
            <a:off x="456300" y="446825"/>
            <a:ext cx="5493600" cy="32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lt1"/>
                </a:solidFill>
              </a:rPr>
              <a:t>Kommunikatsiooniga seotud küsimused: </a:t>
            </a:r>
            <a:r>
              <a:rPr lang="et" sz="16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kaidi-lisa.kivisalu@tartu2024.ee</a:t>
            </a:r>
            <a:r>
              <a:rPr lang="et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4">
            <a:alphaModFix/>
          </a:blip>
          <a:srcRect b="0" l="31510" r="31514" t="0"/>
          <a:stretch/>
        </p:blipFill>
        <p:spPr>
          <a:xfrm>
            <a:off x="6439675" y="678725"/>
            <a:ext cx="2143124" cy="38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>
            <p:ph idx="1" type="body"/>
          </p:nvPr>
        </p:nvSpPr>
        <p:spPr>
          <a:xfrm>
            <a:off x="5412975" y="852880"/>
            <a:ext cx="34254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>
                <a:solidFill>
                  <a:schemeClr val="lt1"/>
                </a:solidFill>
              </a:rPr>
              <a:t>Kultuuripealinna korraldab </a:t>
            </a:r>
            <a:r>
              <a:rPr b="1" lang="et">
                <a:solidFill>
                  <a:schemeClr val="lt1"/>
                </a:solidFill>
              </a:rPr>
              <a:t>veerand Eestit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39"/>
          <p:cNvSpPr txBox="1"/>
          <p:nvPr>
            <p:ph type="title"/>
          </p:nvPr>
        </p:nvSpPr>
        <p:spPr>
          <a:xfrm>
            <a:off x="1529663" y="303450"/>
            <a:ext cx="60846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t" sz="3000">
                <a:solidFill>
                  <a:srgbClr val="DBFF00"/>
                </a:solidFill>
              </a:rPr>
              <a:t>Viis fakti kultuuripealinnast</a:t>
            </a:r>
            <a:endParaRPr sz="3000">
              <a:solidFill>
                <a:srgbClr val="DBFF00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99" y="4552838"/>
            <a:ext cx="950782" cy="22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/>
          <p:nvPr/>
        </p:nvSpPr>
        <p:spPr>
          <a:xfrm>
            <a:off x="229975" y="831705"/>
            <a:ext cx="8250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1</a:t>
            </a:r>
            <a:endParaRPr sz="4800"/>
          </a:p>
        </p:txBody>
      </p:sp>
      <p:sp>
        <p:nvSpPr>
          <p:cNvPr id="271" name="Google Shape;271;p39"/>
          <p:cNvSpPr txBox="1"/>
          <p:nvPr/>
        </p:nvSpPr>
        <p:spPr>
          <a:xfrm>
            <a:off x="2107125" y="2120514"/>
            <a:ext cx="825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3</a:t>
            </a:r>
            <a:endParaRPr sz="4800"/>
          </a:p>
        </p:txBody>
      </p:sp>
      <p:sp>
        <p:nvSpPr>
          <p:cNvPr id="272" name="Google Shape;272;p39"/>
          <p:cNvSpPr txBox="1"/>
          <p:nvPr/>
        </p:nvSpPr>
        <p:spPr>
          <a:xfrm>
            <a:off x="386075" y="3411706"/>
            <a:ext cx="825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4</a:t>
            </a:r>
            <a:endParaRPr sz="4800"/>
          </a:p>
        </p:txBody>
      </p:sp>
      <p:sp>
        <p:nvSpPr>
          <p:cNvPr id="273" name="Google Shape;273;p39"/>
          <p:cNvSpPr txBox="1"/>
          <p:nvPr/>
        </p:nvSpPr>
        <p:spPr>
          <a:xfrm>
            <a:off x="823721" y="914368"/>
            <a:ext cx="35595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Tartu koos Lõuna-Eestiga </a:t>
            </a:r>
            <a:r>
              <a:rPr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 Euroopa kultuuripealinn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2853100" y="2120514"/>
            <a:ext cx="37731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See on 2024. aasta </a:t>
            </a:r>
            <a:r>
              <a:rPr b="1"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Eesti tippsündmus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1100150" y="3424375"/>
            <a:ext cx="31578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Meie kunstiline kontseptsioon on </a:t>
            </a:r>
            <a:r>
              <a:rPr b="1"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Ellujäämise Kunstid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4513375" y="3424381"/>
            <a:ext cx="8250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5</a:t>
            </a:r>
            <a:endParaRPr sz="4800"/>
          </a:p>
        </p:txBody>
      </p:sp>
      <p:sp>
        <p:nvSpPr>
          <p:cNvPr id="277" name="Google Shape;277;p39"/>
          <p:cNvSpPr txBox="1"/>
          <p:nvPr/>
        </p:nvSpPr>
        <p:spPr>
          <a:xfrm>
            <a:off x="5331844" y="3424388"/>
            <a:ext cx="36321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 teeme revolutsiooni </a:t>
            </a:r>
            <a:r>
              <a:rPr b="1" lang="et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keskkonnahoidlikus kultuurikorralduses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4572000" y="831805"/>
            <a:ext cx="8250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800">
                <a:solidFill>
                  <a:schemeClr val="lt1"/>
                </a:solidFill>
                <a:latin typeface="Syne SemiBold"/>
                <a:ea typeface="Syne SemiBold"/>
                <a:cs typeface="Syne SemiBold"/>
                <a:sym typeface="Syne SemiBold"/>
              </a:rPr>
              <a:t>2</a:t>
            </a:r>
            <a:endParaRPr sz="4800"/>
          </a:p>
        </p:txBody>
      </p:sp>
      <p:grpSp>
        <p:nvGrpSpPr>
          <p:cNvPr id="279" name="Google Shape;279;p39"/>
          <p:cNvGrpSpPr/>
          <p:nvPr/>
        </p:nvGrpSpPr>
        <p:grpSpPr>
          <a:xfrm>
            <a:off x="2311810" y="4629868"/>
            <a:ext cx="4520380" cy="276900"/>
            <a:chOff x="4317995" y="4629868"/>
            <a:chExt cx="4520380" cy="276900"/>
          </a:xfrm>
        </p:grpSpPr>
        <p:sp>
          <p:nvSpPr>
            <p:cNvPr id="280" name="Google Shape;280;p39"/>
            <p:cNvSpPr txBox="1"/>
            <p:nvPr/>
          </p:nvSpPr>
          <p:spPr>
            <a:xfrm>
              <a:off x="7448175" y="4629868"/>
              <a:ext cx="1390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t" sz="1200" u="none" cap="none" strike="noStrike">
                  <a:solidFill>
                    <a:srgbClr val="666666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TARTU2024.EE</a:t>
              </a:r>
              <a:endParaRPr b="1" i="0" sz="1200" u="none" cap="none" strike="noStrike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281" name="Google Shape;281;p39"/>
            <p:cNvPicPr preferRelativeResize="0"/>
            <p:nvPr/>
          </p:nvPicPr>
          <p:blipFill rotWithShape="1">
            <a:blip r:embed="rId5">
              <a:alphaModFix amt="47000"/>
            </a:blip>
            <a:srcRect b="0" l="0" r="0" t="0"/>
            <a:stretch/>
          </p:blipFill>
          <p:spPr>
            <a:xfrm>
              <a:off x="7231704" y="4630056"/>
              <a:ext cx="276536" cy="276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9"/>
            <p:cNvPicPr preferRelativeResize="0"/>
            <p:nvPr/>
          </p:nvPicPr>
          <p:blipFill rotWithShape="1">
            <a:blip r:embed="rId6">
              <a:alphaModFix amt="47000"/>
            </a:blip>
            <a:srcRect b="0" l="0" r="0" t="0"/>
            <a:stretch/>
          </p:blipFill>
          <p:spPr>
            <a:xfrm>
              <a:off x="5773444" y="4630068"/>
              <a:ext cx="276536" cy="276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39"/>
            <p:cNvSpPr txBox="1"/>
            <p:nvPr/>
          </p:nvSpPr>
          <p:spPr>
            <a:xfrm>
              <a:off x="5983664" y="4629868"/>
              <a:ext cx="112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t" sz="1200" u="none" cap="none" strike="noStrike">
                  <a:solidFill>
                    <a:srgbClr val="666666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TARTU202</a:t>
              </a:r>
              <a:r>
                <a:rPr b="1" lang="et" sz="1200">
                  <a:solidFill>
                    <a:srgbClr val="666666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4</a:t>
              </a:r>
              <a:endParaRPr b="1" sz="12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pic>
          <p:nvPicPr>
            <p:cNvPr id="284" name="Google Shape;284;p39"/>
            <p:cNvPicPr preferRelativeResize="0"/>
            <p:nvPr/>
          </p:nvPicPr>
          <p:blipFill rotWithShape="1">
            <a:blip r:embed="rId7">
              <a:alphaModFix amt="47000"/>
            </a:blip>
            <a:srcRect b="0" l="0" r="0" t="0"/>
            <a:stretch/>
          </p:blipFill>
          <p:spPr>
            <a:xfrm>
              <a:off x="4317995" y="4630057"/>
              <a:ext cx="276536" cy="276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39"/>
            <p:cNvSpPr txBox="1"/>
            <p:nvPr/>
          </p:nvSpPr>
          <p:spPr>
            <a:xfrm>
              <a:off x="4525419" y="4629868"/>
              <a:ext cx="112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t" sz="1200" u="none" cap="none" strike="noStrike">
                  <a:solidFill>
                    <a:srgbClr val="666666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TARTU202</a:t>
              </a:r>
              <a:r>
                <a:rPr b="1" lang="et" sz="1200">
                  <a:solidFill>
                    <a:srgbClr val="666666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4</a:t>
              </a:r>
              <a:endParaRPr b="1" sz="12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286" name="Google Shape;286;p39"/>
          <p:cNvPicPr preferRelativeResize="0"/>
          <p:nvPr/>
        </p:nvPicPr>
        <p:blipFill>
          <a:blip r:embed="rId8">
            <a:alphaModFix amt="23000"/>
          </a:blip>
          <a:stretch>
            <a:fillRect/>
          </a:stretch>
        </p:blipFill>
        <p:spPr>
          <a:xfrm>
            <a:off x="7515599" y="2291079"/>
            <a:ext cx="995401" cy="69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8">
            <a:alphaModFix amt="23000"/>
          </a:blip>
          <a:stretch>
            <a:fillRect/>
          </a:stretch>
        </p:blipFill>
        <p:spPr>
          <a:xfrm>
            <a:off x="437118" y="2291079"/>
            <a:ext cx="995401" cy="69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/>
        </p:nvSpPr>
        <p:spPr>
          <a:xfrm>
            <a:off x="456300" y="446825"/>
            <a:ext cx="49155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0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Eesmärk</a:t>
            </a:r>
            <a:endParaRPr sz="30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293" name="Google Shape;293;p40"/>
          <p:cNvSpPr txBox="1"/>
          <p:nvPr>
            <p:ph idx="2" type="subTitle"/>
          </p:nvPr>
        </p:nvSpPr>
        <p:spPr>
          <a:xfrm>
            <a:off x="456300" y="1206575"/>
            <a:ext cx="5042400" cy="3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Tartu 2024 bränd on Eestis üks tuntumaid</a:t>
            </a:r>
            <a:br>
              <a:rPr lang="et" sz="18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Järjepidev kommunikatsioon tekitab potentsiaalsel publikul soovi osaleda Tartu 2024 sündmustel ja külastada Tartut ning Lõuna-Eestit                                            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 b="0" l="27790" r="27786" t="0"/>
          <a:stretch/>
        </p:blipFill>
        <p:spPr>
          <a:xfrm>
            <a:off x="5807500" y="535298"/>
            <a:ext cx="2714552" cy="407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75" y="125522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75" y="2185553"/>
            <a:ext cx="282550" cy="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311700" y="92725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Tartu 2024 persoonad</a:t>
            </a:r>
            <a:endParaRPr/>
          </a:p>
        </p:txBody>
      </p:sp>
      <p:sp>
        <p:nvSpPr>
          <p:cNvPr id="302" name="Google Shape;302;p41"/>
          <p:cNvSpPr txBox="1"/>
          <p:nvPr>
            <p:ph idx="1" type="body"/>
          </p:nvPr>
        </p:nvSpPr>
        <p:spPr>
          <a:xfrm>
            <a:off x="635450" y="1628250"/>
            <a:ext cx="2302500" cy="32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100"/>
              <a:t>Karl-Richard (17)</a:t>
            </a:r>
            <a:r>
              <a:rPr lang="et" sz="1100"/>
              <a:t>, </a:t>
            </a:r>
            <a:br>
              <a:rPr lang="et"/>
            </a:br>
            <a:r>
              <a:rPr lang="et"/>
              <a:t>gümnasist Võrust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100"/>
              <a:t>Marta (23)</a:t>
            </a:r>
            <a:r>
              <a:rPr lang="et" sz="1100"/>
              <a:t>, </a:t>
            </a:r>
            <a:br>
              <a:rPr lang="et" sz="1100"/>
            </a:br>
            <a:r>
              <a:rPr lang="et"/>
              <a:t>mujalt linnast pärit tudeng Tartus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100"/>
              <a:t>Christin-Maribel (34)</a:t>
            </a:r>
            <a:r>
              <a:rPr lang="et" sz="1100"/>
              <a:t>, </a:t>
            </a:r>
            <a:br>
              <a:rPr lang="et" sz="1100"/>
            </a:br>
            <a:r>
              <a:rPr lang="et"/>
              <a:t>kultuuri osas passiivne magalarajooni elanik.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100"/>
              <a:t>Margus (47)</a:t>
            </a:r>
            <a:r>
              <a:rPr lang="et" sz="1100"/>
              <a:t>,</a:t>
            </a:r>
            <a:r>
              <a:rPr lang="et"/>
              <a:t> kogukonnaaktivist Räpina lähistelt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100"/>
              <a:t>Tiiu (56)</a:t>
            </a:r>
            <a:r>
              <a:rPr lang="et" sz="1100"/>
              <a:t>, </a:t>
            </a:r>
            <a:br>
              <a:rPr lang="et" sz="1100"/>
            </a:br>
            <a:r>
              <a:rPr lang="et"/>
              <a:t>kooli huvijuht Tartu lähistelt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100"/>
              <a:t>Hella (78)</a:t>
            </a:r>
            <a:r>
              <a:rPr lang="et" sz="1100"/>
              <a:t>, </a:t>
            </a:r>
            <a:br>
              <a:rPr lang="et" sz="1100"/>
            </a:br>
            <a:r>
              <a:rPr lang="et"/>
              <a:t>üksik pensionär Tartu linnas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1"/>
          <p:cNvSpPr txBox="1"/>
          <p:nvPr>
            <p:ph idx="2" type="body"/>
          </p:nvPr>
        </p:nvSpPr>
        <p:spPr>
          <a:xfrm>
            <a:off x="3345125" y="1628250"/>
            <a:ext cx="24639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/>
              <a:t>Ricardo (29)</a:t>
            </a:r>
            <a:r>
              <a:rPr lang="et"/>
              <a:t>, </a:t>
            </a:r>
            <a:br>
              <a:rPr lang="et"/>
            </a:br>
            <a:r>
              <a:rPr lang="et"/>
              <a:t>mõned aastad Tallinnas elanud tarkvaraarendaja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Karin (37)</a:t>
            </a:r>
            <a:r>
              <a:rPr lang="et"/>
              <a:t>, </a:t>
            </a:r>
            <a:br>
              <a:rPr lang="et"/>
            </a:br>
            <a:r>
              <a:rPr lang="et"/>
              <a:t>hambaarst ja kahe lapse ema Haapsalust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Martti (41)</a:t>
            </a:r>
            <a:r>
              <a:rPr lang="et"/>
              <a:t>, </a:t>
            </a:r>
            <a:br>
              <a:rPr lang="et"/>
            </a:br>
            <a:r>
              <a:rPr lang="et"/>
              <a:t>Tartus õppinud, nüüd Tallinnas elav tippspetsialist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Anna (62)</a:t>
            </a:r>
            <a:r>
              <a:rPr lang="et"/>
              <a:t> ja </a:t>
            </a:r>
            <a:r>
              <a:rPr b="1" lang="et"/>
              <a:t>Andres (64)</a:t>
            </a:r>
            <a:r>
              <a:rPr lang="et"/>
              <a:t>, aktiivset kultuuri- ja seltsielu elav paar Rakverest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1"/>
          <p:cNvSpPr txBox="1"/>
          <p:nvPr>
            <p:ph idx="3" type="body"/>
          </p:nvPr>
        </p:nvSpPr>
        <p:spPr>
          <a:xfrm>
            <a:off x="6205850" y="1628250"/>
            <a:ext cx="2387100" cy="30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"/>
              <a:t>Emily (24)</a:t>
            </a:r>
            <a:r>
              <a:rPr lang="et"/>
              <a:t>,</a:t>
            </a:r>
            <a:br>
              <a:rPr lang="et"/>
            </a:br>
            <a:r>
              <a:rPr lang="et"/>
              <a:t>noor reisihuviline blogija Suurbritanniast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Elias (39)</a:t>
            </a:r>
            <a:r>
              <a:rPr lang="et"/>
              <a:t>, </a:t>
            </a:r>
            <a:br>
              <a:rPr lang="et"/>
            </a:br>
            <a:r>
              <a:rPr lang="et"/>
              <a:t>puhkusereisija Soomest, kes Tartusse pole sattunud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Perekond Berzins</a:t>
            </a:r>
            <a:r>
              <a:rPr lang="et"/>
              <a:t>,</a:t>
            </a:r>
            <a:r>
              <a:rPr lang="et"/>
              <a:t> </a:t>
            </a:r>
            <a:br>
              <a:rPr lang="et"/>
            </a:br>
            <a:r>
              <a:rPr lang="et"/>
              <a:t>Lätist Valmiera linnast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/>
              <a:t>Susanne (55)</a:t>
            </a:r>
            <a:r>
              <a:rPr lang="et"/>
              <a:t>, </a:t>
            </a:r>
            <a:br>
              <a:rPr lang="et"/>
            </a:br>
            <a:r>
              <a:rPr lang="et"/>
              <a:t>teadlik keskkonna- ja kultuuriturist Saksamaalt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t"/>
              <a:t>Nick (65)</a:t>
            </a:r>
            <a:r>
              <a:rPr lang="et"/>
              <a:t>, </a:t>
            </a:r>
            <a:br>
              <a:rPr lang="et"/>
            </a:br>
            <a:r>
              <a:rPr lang="et"/>
              <a:t>estofiil Hollandist</a:t>
            </a:r>
            <a:endParaRPr/>
          </a:p>
        </p:txBody>
      </p:sp>
      <p:sp>
        <p:nvSpPr>
          <p:cNvPr id="305" name="Google Shape;305;p41"/>
          <p:cNvSpPr txBox="1"/>
          <p:nvPr>
            <p:ph idx="4" type="subTitle"/>
          </p:nvPr>
        </p:nvSpPr>
        <p:spPr>
          <a:xfrm>
            <a:off x="624900" y="111226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Kohalikud</a:t>
            </a:r>
            <a:endParaRPr/>
          </a:p>
        </p:txBody>
      </p:sp>
      <p:sp>
        <p:nvSpPr>
          <p:cNvPr id="306" name="Google Shape;306;p41"/>
          <p:cNvSpPr txBox="1"/>
          <p:nvPr>
            <p:ph idx="5" type="subTitle"/>
          </p:nvPr>
        </p:nvSpPr>
        <p:spPr>
          <a:xfrm>
            <a:off x="3325526" y="1112260"/>
            <a:ext cx="25017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Eestimaalased	</a:t>
            </a:r>
            <a:endParaRPr/>
          </a:p>
        </p:txBody>
      </p:sp>
      <p:sp>
        <p:nvSpPr>
          <p:cNvPr id="307" name="Google Shape;307;p41"/>
          <p:cNvSpPr txBox="1"/>
          <p:nvPr>
            <p:ph idx="6" type="subTitle"/>
          </p:nvPr>
        </p:nvSpPr>
        <p:spPr>
          <a:xfrm>
            <a:off x="6225213" y="111226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t"/>
              <a:t>Eurooplased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/>
        </p:nvSpPr>
        <p:spPr>
          <a:xfrm>
            <a:off x="447100" y="474375"/>
            <a:ext cx="4915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4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Sõnumid</a:t>
            </a:r>
            <a:endParaRPr sz="34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598025" y="1485200"/>
            <a:ext cx="47646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925" y="1207981"/>
            <a:ext cx="3476574" cy="34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75" y="1207975"/>
            <a:ext cx="3476574" cy="347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/>
        </p:nvSpPr>
        <p:spPr>
          <a:xfrm>
            <a:off x="447100" y="474375"/>
            <a:ext cx="4915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4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Kanalid</a:t>
            </a:r>
            <a:endParaRPr sz="34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321" name="Google Shape;321;p43"/>
          <p:cNvPicPr preferRelativeResize="0"/>
          <p:nvPr/>
        </p:nvPicPr>
        <p:blipFill rotWithShape="1">
          <a:blip r:embed="rId3">
            <a:alphaModFix/>
          </a:blip>
          <a:srcRect b="0" l="27163" r="27159" t="0"/>
          <a:stretch/>
        </p:blipFill>
        <p:spPr>
          <a:xfrm>
            <a:off x="5772550" y="570625"/>
            <a:ext cx="2799850" cy="408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3"/>
          <p:cNvSpPr txBox="1"/>
          <p:nvPr/>
        </p:nvSpPr>
        <p:spPr>
          <a:xfrm>
            <a:off x="598025" y="1485200"/>
            <a:ext cx="47646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" sz="2200">
                <a:latin typeface="Montserrat"/>
                <a:ea typeface="Montserrat"/>
                <a:cs typeface="Montserrat"/>
                <a:sym typeface="Montserrat"/>
              </a:rPr>
              <a:t>Tartu 2024 omakanalid (koduleht, sotsiaalmeedia, uudiskiri)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" sz="2200">
                <a:latin typeface="Montserrat"/>
                <a:ea typeface="Montserrat"/>
                <a:cs typeface="Montserrat"/>
                <a:sym typeface="Montserrat"/>
              </a:rPr>
              <a:t>Partnervõrgustik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" sz="2200">
                <a:latin typeface="Montserrat"/>
                <a:ea typeface="Montserrat"/>
                <a:cs typeface="Montserrat"/>
                <a:sym typeface="Montserrat"/>
              </a:rPr>
              <a:t>PR-tegevused Eestis ja välismaal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" sz="2200">
                <a:latin typeface="Montserrat"/>
                <a:ea typeface="Montserrat"/>
                <a:cs typeface="Montserrat"/>
                <a:sym typeface="Montserrat"/>
              </a:rPr>
              <a:t>Meedia koostöölepe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156597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2748165"/>
            <a:ext cx="282550" cy="27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3144465"/>
            <a:ext cx="282550" cy="27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3930365"/>
            <a:ext cx="282550" cy="27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/>
        </p:nvSpPr>
        <p:spPr>
          <a:xfrm>
            <a:off x="447100" y="474375"/>
            <a:ext cx="4915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4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Kultuuriaken</a:t>
            </a:r>
            <a:endParaRPr sz="34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332" name="Google Shape;332;p44"/>
          <p:cNvPicPr preferRelativeResize="0"/>
          <p:nvPr/>
        </p:nvPicPr>
        <p:blipFill rotWithShape="1">
          <a:blip r:embed="rId3">
            <a:alphaModFix/>
          </a:blip>
          <a:srcRect b="0" l="27142" r="27147" t="0"/>
          <a:stretch/>
        </p:blipFill>
        <p:spPr>
          <a:xfrm>
            <a:off x="5772550" y="570625"/>
            <a:ext cx="2799852" cy="408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4"/>
          <p:cNvSpPr txBox="1"/>
          <p:nvPr/>
        </p:nvSpPr>
        <p:spPr>
          <a:xfrm>
            <a:off x="598025" y="1485200"/>
            <a:ext cx="4764600" cy="30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t" sz="1900">
                <a:latin typeface="Montserrat"/>
                <a:ea typeface="Montserrat"/>
                <a:cs typeface="Montserrat"/>
                <a:sym typeface="Montserrat"/>
              </a:rPr>
              <a:t>Kultuuriaknasse sisestatud info jookseb Tartu 2024 ametlikku kalendrisse.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t" sz="1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Kuidas sündmust sisestada?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t" sz="1900">
                <a:latin typeface="Montserrat"/>
                <a:ea typeface="Montserrat"/>
                <a:cs typeface="Montserrat"/>
                <a:sym typeface="Montserrat"/>
              </a:rPr>
              <a:t>Vali Tartu 2024 kategooria.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t" sz="1900">
                <a:latin typeface="Montserrat"/>
                <a:ea typeface="Montserrat"/>
                <a:cs typeface="Montserrat"/>
                <a:sym typeface="Montserrat"/>
              </a:rPr>
              <a:t>Eesti, inglise kui ka vene keeles.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t" sz="1900">
                <a:latin typeface="Montserrat"/>
                <a:ea typeface="Montserrat"/>
                <a:cs typeface="Montserrat"/>
                <a:sym typeface="Montserrat"/>
              </a:rPr>
              <a:t>Küsimused: kultuuriaken@tartu.ee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" y="156597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" y="257562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" y="297447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" y="329832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200" y="3622176"/>
            <a:ext cx="282550" cy="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/>
          <p:nvPr/>
        </p:nvSpPr>
        <p:spPr>
          <a:xfrm>
            <a:off x="447100" y="474375"/>
            <a:ext cx="49155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4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Piletilevist</a:t>
            </a:r>
            <a:endParaRPr sz="34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344" name="Google Shape;344;p45"/>
          <p:cNvPicPr preferRelativeResize="0"/>
          <p:nvPr/>
        </p:nvPicPr>
        <p:blipFill rotWithShape="1">
          <a:blip r:embed="rId3">
            <a:alphaModFix/>
          </a:blip>
          <a:srcRect b="0" l="27142" r="27147" t="0"/>
          <a:stretch/>
        </p:blipFill>
        <p:spPr>
          <a:xfrm>
            <a:off x="5772550" y="570625"/>
            <a:ext cx="2799852" cy="408547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5"/>
          <p:cNvSpPr txBox="1"/>
          <p:nvPr/>
        </p:nvSpPr>
        <p:spPr>
          <a:xfrm>
            <a:off x="598025" y="1249450"/>
            <a:ext cx="4764600" cy="3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Tartu 2024 ametlik piletimüügipartner.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Iga kogukonnaprogrammi projekt saab endale 410€ väärtuspakkumise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Tasuline sündmus peab olema piletilevis, tasuta vabatahtlik.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Kui palju üldse plaanite müüa pileteid?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139452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1994459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2932351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" y="3584951"/>
            <a:ext cx="282550" cy="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 txBox="1"/>
          <p:nvPr/>
        </p:nvSpPr>
        <p:spPr>
          <a:xfrm>
            <a:off x="456300" y="446825"/>
            <a:ext cx="49155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>
                <a:solidFill>
                  <a:srgbClr val="202122"/>
                </a:solidFill>
                <a:latin typeface="Syne SemiBold"/>
                <a:ea typeface="Syne SemiBold"/>
                <a:cs typeface="Syne SemiBold"/>
                <a:sym typeface="Syne SemiBold"/>
              </a:rPr>
              <a:t>Pea meeles</a:t>
            </a:r>
            <a:endParaRPr sz="2300">
              <a:solidFill>
                <a:srgbClr val="202122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355" name="Google Shape;355;p46"/>
          <p:cNvSpPr txBox="1"/>
          <p:nvPr>
            <p:ph idx="2" type="subTitle"/>
          </p:nvPr>
        </p:nvSpPr>
        <p:spPr>
          <a:xfrm>
            <a:off x="456300" y="1281600"/>
            <a:ext cx="50424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t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Iga sündmus ja projekt vastutab oma kommunikatsiooni eest ise. 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t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“Projekt x on osa Euroopa kultuuripealinn Tartu 2024 põhiprogrammist.”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t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Kasuta </a:t>
            </a:r>
            <a:r>
              <a:rPr lang="et" sz="2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logosid</a:t>
            </a:r>
            <a:r>
              <a:rPr lang="et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t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Tutvu Tartu 2024 </a:t>
            </a:r>
            <a:r>
              <a:rPr lang="et" sz="2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brändiraamatuga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p46"/>
          <p:cNvPicPr preferRelativeResize="0"/>
          <p:nvPr/>
        </p:nvPicPr>
        <p:blipFill rotWithShape="1">
          <a:blip r:embed="rId5">
            <a:alphaModFix/>
          </a:blip>
          <a:srcRect b="0" l="15278" r="40266" t="0"/>
          <a:stretch/>
        </p:blipFill>
        <p:spPr>
          <a:xfrm>
            <a:off x="5807500" y="535298"/>
            <a:ext cx="2714552" cy="407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25" y="1351676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25" y="2072001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25" y="3189555"/>
            <a:ext cx="282550" cy="2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25" y="3551436"/>
            <a:ext cx="282550" cy="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rtu 2024 slaidipõh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A1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