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70" r:id="rId2"/>
    <p:sldId id="257" r:id="rId3"/>
    <p:sldId id="282" r:id="rId4"/>
    <p:sldId id="281" r:id="rId5"/>
    <p:sldId id="274" r:id="rId6"/>
    <p:sldId id="275" r:id="rId7"/>
    <p:sldId id="283" r:id="rId8"/>
    <p:sldId id="284" r:id="rId9"/>
    <p:sldId id="285" r:id="rId10"/>
    <p:sldId id="273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mfortaa" panose="020B0604020202020204" charset="0"/>
      <p:regular r:id="rId17"/>
      <p:bold r:id="rId18"/>
    </p:embeddedFont>
    <p:embeddedFont>
      <p:font typeface="Comfortaa Light" panose="020B0604020202020204" charset="0"/>
      <p:regular r:id="rId19"/>
      <p:bold r:id="rId20"/>
    </p:embeddedFont>
    <p:embeddedFont>
      <p:font typeface="Geo" panose="020B0604020202020204"/>
      <p:regular r:id="rId21"/>
      <p: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2096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3243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0232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591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4451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7331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731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9025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532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jogeva@visitestonia.com" TargetMode="External"/><Relationship Id="rId3" Type="http://schemas.openxmlformats.org/officeDocument/2006/relationships/image" Target="../media/image4.jpg"/><Relationship Id="rId7" Type="http://schemas.openxmlformats.org/officeDocument/2006/relationships/hyperlink" Target="mailto:polva@visitestonia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valga@visitestonia.com" TargetMode="External"/><Relationship Id="rId5" Type="http://schemas.openxmlformats.org/officeDocument/2006/relationships/hyperlink" Target="mailto:tartu@visitestonia.com" TargetMode="External"/><Relationship Id="rId4" Type="http://schemas.openxmlformats.org/officeDocument/2006/relationships/hyperlink" Target="mailto:voru@visitestonia.com" TargetMode="Externa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nature&#10;&#10;Description automatically generated">
            <a:extLst>
              <a:ext uri="{FF2B5EF4-FFF2-40B4-BE49-F238E27FC236}">
                <a16:creationId xmlns:a16="http://schemas.microsoft.com/office/drawing/2014/main" id="{85BAB64A-F189-120E-C4D4-C88FC5999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3"/>
            <a:ext cx="9144000" cy="6847593"/>
          </a:xfrm>
          <a:prstGeom prst="rect">
            <a:avLst/>
          </a:prstGeom>
        </p:spPr>
      </p:pic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191148" y="2582286"/>
            <a:ext cx="7330360" cy="184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Geo"/>
              <a:buNone/>
            </a:pPr>
            <a:r>
              <a:rPr lang="et-EE" sz="32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Lõuna-Eesti turismiturunduskanalid</a:t>
            </a:r>
            <a:r>
              <a:rPr lang="et-EE" sz="2059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br>
              <a:rPr lang="et-EE" sz="2059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t-EE" sz="2059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sz="2059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9749" y="5592040"/>
            <a:ext cx="8952852" cy="1306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t-EE" sz="18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16.03.2023 Navi seltsimajas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lang="et-EE" sz="18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t-EE" sz="18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Foto: Suur Munamägi, Jorma Suurmann</a:t>
            </a:r>
            <a:endParaRPr sz="18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1" name="Google Shape;91;p13" descr="Valged joon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6599" y="9399"/>
            <a:ext cx="3857652" cy="678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9686" y="55545"/>
            <a:ext cx="2122474" cy="1645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194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"/>
              <a:buNone/>
            </a:pPr>
            <a:endParaRPr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endParaRPr lang="et-EE"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endParaRPr lang="et-EE"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endParaRPr lang="et-EE"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t-EE" sz="24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 Aitäh</a:t>
            </a: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lang="et-EE"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lang="et-EE"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t-EE" sz="20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Kaia Lehtsaar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t-EE" sz="20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Lõuna-Eesti turismiklastri ja Lõuna-Eesti DMO juht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t-EE" sz="16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kaia.lehtsaar@visitsouthestonia.com</a:t>
            </a:r>
            <a:endParaRPr sz="16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" name="Google Shape;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7333" y="209462"/>
            <a:ext cx="3056471" cy="2416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08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"/>
              <a:buNone/>
            </a:pPr>
            <a:r>
              <a:rPr lang="et-E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Lõuna-Eesti </a:t>
            </a:r>
            <a:r>
              <a:rPr lang="et-E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turismiklaster</a:t>
            </a:r>
            <a:endParaRPr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15984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t-EE" sz="24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Lõuna-Eesti turismiettevõtted, teenuspakkujad ning turismivaldkonna organisatsioonid</a:t>
            </a:r>
            <a:endParaRPr lang="et-EE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lang="et-EE"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t-EE" sz="24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Vabatahtlik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t-EE" sz="24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Konsortsiumleping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t-EE" sz="24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Liikmemaks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9" name="Google Shape;99;p14" descr="Valged joon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3143" y="3870664"/>
            <a:ext cx="2607795" cy="2774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" name="Google Shape;130;p18">
            <a:extLst>
              <a:ext uri="{FF2B5EF4-FFF2-40B4-BE49-F238E27FC236}">
                <a16:creationId xmlns:a16="http://schemas.microsoft.com/office/drawing/2014/main" id="{96D7EA30-3131-4614-6A1F-F991E9336DB2}"/>
              </a:ext>
            </a:extLst>
          </p:cNvPr>
          <p:cNvSpPr txBox="1">
            <a:spLocks/>
          </p:cNvSpPr>
          <p:nvPr/>
        </p:nvSpPr>
        <p:spPr>
          <a:xfrm>
            <a:off x="457200" y="47451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chemeClr val="lt1"/>
              </a:buClr>
              <a:buSzPts val="4400"/>
              <a:buFont typeface="Geo"/>
              <a:buNone/>
            </a:pPr>
            <a:r>
              <a:rPr lang="et-E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Sihtturud</a:t>
            </a:r>
          </a:p>
        </p:txBody>
      </p:sp>
      <p:sp>
        <p:nvSpPr>
          <p:cNvPr id="3" name="Google Shape;131;p18">
            <a:extLst>
              <a:ext uri="{FF2B5EF4-FFF2-40B4-BE49-F238E27FC236}">
                <a16:creationId xmlns:a16="http://schemas.microsoft.com/office/drawing/2014/main" id="{050F6001-8A8D-B8AE-286B-781EB733016D}"/>
              </a:ext>
            </a:extLst>
          </p:cNvPr>
          <p:cNvSpPr txBox="1">
            <a:spLocks/>
          </p:cNvSpPr>
          <p:nvPr/>
        </p:nvSpPr>
        <p:spPr>
          <a:xfrm>
            <a:off x="537099" y="2171022"/>
            <a:ext cx="757242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06400"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fi-FI" sz="26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Siseturg</a:t>
            </a:r>
            <a:endParaRPr lang="fi-FI" dirty="0"/>
          </a:p>
          <a:p>
            <a:pPr marL="457200" indent="-406400"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t-EE" sz="26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Peamised v</a:t>
            </a:r>
            <a:r>
              <a:rPr lang="fi-FI" sz="26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älisturud</a:t>
            </a:r>
            <a:endParaRPr lang="fi-FI" dirty="0"/>
          </a:p>
          <a:p>
            <a:pPr marL="914400" lvl="1" indent="-381000">
              <a:spcBef>
                <a:spcPts val="480"/>
              </a:spcBef>
              <a:buClr>
                <a:schemeClr val="lt1"/>
              </a:buClr>
              <a:buSzPts val="2400"/>
              <a:buFont typeface="Arial"/>
              <a:buChar char="–"/>
            </a:pPr>
            <a:r>
              <a:rPr lang="fi-FI" sz="22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Läti</a:t>
            </a:r>
            <a:endParaRPr lang="fi-FI" dirty="0"/>
          </a:p>
          <a:p>
            <a:pPr marL="914400" lvl="1" indent="-381000">
              <a:spcBef>
                <a:spcPts val="480"/>
              </a:spcBef>
              <a:buClr>
                <a:schemeClr val="lt1"/>
              </a:buClr>
              <a:buSzPts val="2400"/>
              <a:buFont typeface="Arial"/>
              <a:buChar char="–"/>
            </a:pPr>
            <a:r>
              <a:rPr lang="fi-FI" sz="22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Soome</a:t>
            </a:r>
            <a:endParaRPr lang="fi-FI" dirty="0"/>
          </a:p>
          <a:p>
            <a:pPr marL="533400" lvl="1">
              <a:spcBef>
                <a:spcPts val="480"/>
              </a:spcBef>
              <a:buClr>
                <a:schemeClr val="lt1"/>
              </a:buClr>
              <a:buSzPts val="2400"/>
            </a:pPr>
            <a:endParaRPr lang="fi-FI" sz="22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228600">
              <a:spcBef>
                <a:spcPts val="480"/>
              </a:spcBef>
              <a:buClr>
                <a:schemeClr val="lt1"/>
              </a:buClr>
              <a:buSzPts val="2400"/>
            </a:pPr>
            <a:endParaRPr lang="fi-FI" sz="22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165100">
              <a:buClr>
                <a:schemeClr val="dk1"/>
              </a:buClr>
              <a:buSzPts val="2800"/>
            </a:pP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FD365-E805-1AA2-FF93-5AFBF0C3E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418" y="161015"/>
            <a:ext cx="2701382" cy="3519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5C8730-E218-71CE-9B84-6BAF650A9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182" y="3243310"/>
            <a:ext cx="2672178" cy="361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77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554854" y="26094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"/>
              <a:buNone/>
            </a:pPr>
            <a:r>
              <a:rPr lang="et-E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Lõuna-Eesti DMO</a:t>
            </a:r>
            <a:endParaRPr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2"/>
          </p:nvPr>
        </p:nvSpPr>
        <p:spPr>
          <a:xfrm>
            <a:off x="245327" y="1115122"/>
            <a:ext cx="7970011" cy="50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>
              <a:lnSpc>
                <a:spcPct val="150000"/>
              </a:lnSpc>
              <a:spcBef>
                <a:spcPts val="200"/>
              </a:spcBef>
              <a:buSzPts val="1100"/>
              <a:buNone/>
            </a:pPr>
            <a:endParaRPr lang="et-EE" sz="4000" dirty="0">
              <a:solidFill>
                <a:schemeClr val="bg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141" name="Google Shape;141;p19" descr="Valged jooned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69823" y="-200476"/>
            <a:ext cx="4124158" cy="7258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504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3614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>
              <a:buClr>
                <a:schemeClr val="lt1"/>
              </a:buClr>
              <a:buSzPts val="4400"/>
            </a:pPr>
            <a:r>
              <a:rPr lang="et-EE" dirty="0">
                <a:solidFill>
                  <a:schemeClr val="l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Lõuna-Eesti DMO piirkond</a:t>
            </a:r>
            <a:endParaRPr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5400" lv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400"/>
            </a:pPr>
            <a:r>
              <a:rPr lang="en-GB" sz="2400" dirty="0" err="1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Põlv</a:t>
            </a:r>
            <a:r>
              <a:rPr lang="et-EE" sz="24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 maakond</a:t>
            </a:r>
          </a:p>
          <a:p>
            <a:pPr marL="25400" lv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400"/>
            </a:pPr>
            <a:r>
              <a:rPr lang="en-GB" sz="2400" dirty="0" err="1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Võru</a:t>
            </a:r>
            <a:r>
              <a:rPr lang="et-EE" sz="24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maakond</a:t>
            </a:r>
          </a:p>
          <a:p>
            <a:pPr marL="25400" lv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400"/>
            </a:pPr>
            <a:r>
              <a:rPr lang="en-GB" sz="24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Tartu</a:t>
            </a:r>
            <a:r>
              <a:rPr lang="et-EE" sz="24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maakond</a:t>
            </a:r>
          </a:p>
          <a:p>
            <a:pPr marL="25400" lv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400"/>
            </a:pPr>
            <a:r>
              <a:rPr lang="et-EE" sz="24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Mustvee ja Jõgeva vald (</a:t>
            </a:r>
            <a:r>
              <a:rPr lang="en-GB" sz="2400" dirty="0" err="1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Jõgeva</a:t>
            </a:r>
            <a:r>
              <a:rPr lang="et-EE" sz="24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maa</a:t>
            </a:r>
            <a:r>
              <a:rPr lang="et-EE" sz="2400" dirty="0" err="1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kond</a:t>
            </a:r>
            <a:r>
              <a:rPr lang="et-EE" sz="24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)</a:t>
            </a:r>
          </a:p>
          <a:p>
            <a:pPr marL="25400" lv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ts val="2400"/>
            </a:pPr>
            <a:r>
              <a:rPr lang="en-GB" sz="2400" dirty="0" err="1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Valga</a:t>
            </a:r>
            <a:r>
              <a:rPr lang="et-EE" sz="24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ja Otepää vald</a:t>
            </a:r>
            <a:r>
              <a:rPr lang="en-GB" sz="24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(</a:t>
            </a:r>
            <a:r>
              <a:rPr lang="et-EE" sz="24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Valga maakond</a:t>
            </a:r>
            <a:r>
              <a:rPr lang="en-GB" sz="24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)</a:t>
            </a:r>
            <a:endParaRPr lang="et-EE" sz="2400" dirty="0">
              <a:solidFill>
                <a:schemeClr val="bg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endParaRPr lang="et-EE" sz="24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9" name="Google Shape;99;p14" descr="Valged joon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5304" y="69301"/>
            <a:ext cx="3437792" cy="6532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21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"/>
              <a:buNone/>
            </a:pPr>
            <a:r>
              <a:rPr lang="et-EE" sz="32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Peamised tegevused 2023</a:t>
            </a:r>
            <a:endParaRPr sz="32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2"/>
          </p:nvPr>
        </p:nvSpPr>
        <p:spPr>
          <a:xfrm>
            <a:off x="245327" y="1115122"/>
            <a:ext cx="7970011" cy="50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lvl="0" indent="-342900">
              <a:lnSpc>
                <a:spcPct val="150000"/>
              </a:lnSpc>
              <a:spcBef>
                <a:spcPts val="2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Lõuna-Eesti turismiettevõtjate omavahelise koostöö tugevdamine</a:t>
            </a:r>
          </a:p>
          <a:p>
            <a:pPr marL="342900" lvl="0" indent="-342900">
              <a:lnSpc>
                <a:spcPct val="150000"/>
              </a:lnSpc>
              <a:spcBef>
                <a:spcPts val="2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Lõuna-Eesti turismiettevõtjate digitaalse nähtavuse tõstmine</a:t>
            </a:r>
          </a:p>
          <a:p>
            <a:pPr marL="342900" lvl="0" indent="-342900">
              <a:lnSpc>
                <a:spcPct val="150000"/>
              </a:lnSpc>
              <a:spcBef>
                <a:spcPts val="2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Pilootprojekt infopunktide väljatöötamiseks turismiettevõtjate juures</a:t>
            </a:r>
          </a:p>
          <a:p>
            <a:pPr marL="342900" lvl="0" indent="-342900">
              <a:lnSpc>
                <a:spcPct val="150000"/>
              </a:lnSpc>
              <a:spcBef>
                <a:spcPts val="2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Piirkonnaspetsiifiliste turismitoodete arendus</a:t>
            </a:r>
          </a:p>
          <a:p>
            <a:pPr marL="342900" lvl="0" indent="-342900">
              <a:lnSpc>
                <a:spcPct val="150000"/>
              </a:lnSpc>
              <a:spcBef>
                <a:spcPts val="2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bg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Turundustegevused</a:t>
            </a:r>
          </a:p>
          <a:p>
            <a:pPr marL="0" lvl="0" indent="0">
              <a:lnSpc>
                <a:spcPct val="150000"/>
              </a:lnSpc>
              <a:spcBef>
                <a:spcPts val="200"/>
              </a:spcBef>
              <a:buSzPts val="1100"/>
              <a:buNone/>
            </a:pPr>
            <a:endParaRPr lang="et-EE" sz="2000" dirty="0">
              <a:solidFill>
                <a:schemeClr val="bg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marL="0" lvl="0" indent="0">
              <a:lnSpc>
                <a:spcPct val="150000"/>
              </a:lnSpc>
              <a:spcBef>
                <a:spcPts val="200"/>
              </a:spcBef>
              <a:buSzPts val="1100"/>
              <a:buNone/>
            </a:pPr>
            <a:endParaRPr lang="et-EE" sz="2000" dirty="0">
              <a:solidFill>
                <a:schemeClr val="bg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141" name="Google Shape;141;p19" descr="Valged jooned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701443" y="-129451"/>
            <a:ext cx="4124158" cy="7258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3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"/>
              <a:buNone/>
            </a:pPr>
            <a:r>
              <a:rPr lang="et-EE" sz="32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Lõuna-Eesti DMO piirkonna turismiturunduskanalid:</a:t>
            </a:r>
            <a:endParaRPr sz="32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2"/>
          </p:nvPr>
        </p:nvSpPr>
        <p:spPr>
          <a:xfrm>
            <a:off x="245327" y="1115122"/>
            <a:ext cx="7970011" cy="50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Kodulehed: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visitsouthestonia.com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visitjogevamaa.com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visitvoru.com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turism.polvamaa.ee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valgamaa.ee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*visittartu.com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visitvalgavalka.com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otepaa.eu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FB lehed: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 South-Estonia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Visitvoru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*Visit Tartu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Põlvamaa Turism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Avasta Jõgevamaa /Visit Jõgeva county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Valgamaa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 Valga Valka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Talvepealinn Otepää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>
              <a:lnSpc>
                <a:spcPct val="150000"/>
              </a:lnSpc>
              <a:spcBef>
                <a:spcPts val="200"/>
              </a:spcBef>
              <a:buSzPts val="1100"/>
              <a:buNone/>
            </a:pPr>
            <a:endParaRPr lang="et-EE" sz="2000" dirty="0">
              <a:solidFill>
                <a:schemeClr val="bg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marL="0" lvl="0" indent="0">
              <a:lnSpc>
                <a:spcPct val="150000"/>
              </a:lnSpc>
              <a:spcBef>
                <a:spcPts val="200"/>
              </a:spcBef>
              <a:buSzPts val="1100"/>
              <a:buNone/>
            </a:pPr>
            <a:endParaRPr lang="et-EE" sz="2000" dirty="0">
              <a:solidFill>
                <a:schemeClr val="bg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141" name="Google Shape;141;p19" descr="Valged jooned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701443" y="-129451"/>
            <a:ext cx="4124158" cy="7258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517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"/>
              <a:buNone/>
            </a:pPr>
            <a:r>
              <a:rPr lang="et-EE" sz="32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Lõuna-Eesti DMOpiirkonna turismiturunduskanalid:</a:t>
            </a:r>
            <a:endParaRPr sz="32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2"/>
          </p:nvPr>
        </p:nvSpPr>
        <p:spPr>
          <a:xfrm>
            <a:off x="245327" y="1115122"/>
            <a:ext cx="7970011" cy="50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Instagram kontod: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visitsouthestonia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*visittartu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visitjogeva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visitpolva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vorumaaturism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visitvalgamaa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visitvalgavalka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talvepealinn_otepaa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>
              <a:lnSpc>
                <a:spcPct val="150000"/>
              </a:lnSpc>
              <a:spcBef>
                <a:spcPts val="200"/>
              </a:spcBef>
              <a:buSzPts val="1100"/>
              <a:buNone/>
            </a:pPr>
            <a:endParaRPr lang="et-EE" sz="2000" dirty="0">
              <a:solidFill>
                <a:schemeClr val="bg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marL="0" lvl="0" indent="0">
              <a:lnSpc>
                <a:spcPct val="150000"/>
              </a:lnSpc>
              <a:spcBef>
                <a:spcPts val="200"/>
              </a:spcBef>
              <a:buSzPts val="1100"/>
              <a:buNone/>
            </a:pPr>
            <a:endParaRPr lang="et-EE" sz="2000" dirty="0">
              <a:solidFill>
                <a:schemeClr val="bg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141" name="Google Shape;141;p19" descr="Valged jooned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701443" y="-129451"/>
            <a:ext cx="4124158" cy="7258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298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"/>
              <a:buNone/>
            </a:pPr>
            <a:r>
              <a:rPr lang="et-EE" sz="32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Puhka Eestis/ Visit Estonia</a:t>
            </a:r>
            <a:endParaRPr sz="32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2"/>
          </p:nvPr>
        </p:nvSpPr>
        <p:spPr>
          <a:xfrm>
            <a:off x="245327" y="1115122"/>
            <a:ext cx="7970011" cy="50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Kasutaja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Sisesta sündmus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Kui üritus olemas Piletilevis, tuleb automaatslet üle.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t-EE" sz="25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Jääd hätta? Aitavad Lõuna-Eesti diginähtavuse spetsialistid: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t-EE" sz="21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voru@visitestonia.com</a:t>
            </a:r>
            <a:endParaRPr lang="et-EE" sz="21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t-EE" sz="21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tartu@visitestonia.com</a:t>
            </a:r>
            <a:endParaRPr lang="et-EE" sz="21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t-EE" sz="21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valga@visitestonia.com</a:t>
            </a:r>
            <a:endParaRPr lang="et-EE" sz="21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t-EE" sz="21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  <a:hlinkClick r:id="rId7"/>
              </a:rPr>
              <a:t>polva@visitestonia.com</a:t>
            </a:r>
            <a:endParaRPr lang="et-EE" sz="21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t-EE" sz="21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  <a:hlinkClick r:id="rId8"/>
              </a:rPr>
              <a:t>jogeva@visitestonia.com</a:t>
            </a:r>
            <a:endParaRPr lang="et-EE" sz="21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lang="et-EE"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</a:pPr>
            <a:endParaRPr sz="2500" dirty="0">
              <a:solidFill>
                <a:schemeClr val="bg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>
              <a:lnSpc>
                <a:spcPct val="150000"/>
              </a:lnSpc>
              <a:spcBef>
                <a:spcPts val="200"/>
              </a:spcBef>
              <a:buSzPts val="1100"/>
              <a:buNone/>
            </a:pPr>
            <a:endParaRPr lang="et-EE" sz="2000" dirty="0">
              <a:solidFill>
                <a:schemeClr val="bg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marL="0" lvl="0" indent="0">
              <a:lnSpc>
                <a:spcPct val="150000"/>
              </a:lnSpc>
              <a:spcBef>
                <a:spcPts val="200"/>
              </a:spcBef>
              <a:buSzPts val="1100"/>
              <a:buNone/>
            </a:pPr>
            <a:endParaRPr lang="et-EE" sz="2000" dirty="0">
              <a:solidFill>
                <a:schemeClr val="bg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141" name="Google Shape;141;p19" descr="Valged jooned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9">
            <a:alphaModFix/>
          </a:blip>
          <a:srcRect/>
          <a:stretch/>
        </p:blipFill>
        <p:spPr>
          <a:xfrm>
            <a:off x="5701443" y="-129451"/>
            <a:ext cx="4124158" cy="7258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358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13848</TotalTime>
  <Words>231</Words>
  <Application>Microsoft Office PowerPoint</Application>
  <PresentationFormat>On-screen Show (4:3)</PresentationFormat>
  <Paragraphs>108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Comfortaa Light</vt:lpstr>
      <vt:lpstr>Arial</vt:lpstr>
      <vt:lpstr>Geo</vt:lpstr>
      <vt:lpstr>Calibri</vt:lpstr>
      <vt:lpstr>Comfortaa</vt:lpstr>
      <vt:lpstr>Office Theme</vt:lpstr>
      <vt:lpstr>Lõuna-Eesti turismiturunduskanalid       </vt:lpstr>
      <vt:lpstr>Lõuna-Eesti turismiklaster</vt:lpstr>
      <vt:lpstr>PowerPoint Presentation</vt:lpstr>
      <vt:lpstr>Lõuna-Eesti DMO</vt:lpstr>
      <vt:lpstr>Lõuna-Eesti DMO piirkond</vt:lpstr>
      <vt:lpstr>Peamised tegevused 2023</vt:lpstr>
      <vt:lpstr>Lõuna-Eesti DMO piirkonna turismiturunduskanalid:</vt:lpstr>
      <vt:lpstr>Lõuna-Eesti DMOpiirkonna turismiturunduskanalid:</vt:lpstr>
      <vt:lpstr>Puhka Eestis/ Visit Estonia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Lõuna-Eesti turismiklaster            Kaia Lehtsaar</dc:title>
  <dc:creator>Kaia Lehtsaar</dc:creator>
  <cp:lastModifiedBy>Kaia Lehtsaar</cp:lastModifiedBy>
  <cp:revision>45</cp:revision>
  <dcterms:modified xsi:type="dcterms:W3CDTF">2023-03-16T14:36:39Z</dcterms:modified>
</cp:coreProperties>
</file>