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64" r:id="rId3"/>
    <p:sldId id="259" r:id="rId4"/>
    <p:sldId id="267" r:id="rId5"/>
    <p:sldId id="304" r:id="rId6"/>
    <p:sldId id="305" r:id="rId7"/>
    <p:sldId id="270" r:id="rId8"/>
    <p:sldId id="306" r:id="rId9"/>
    <p:sldId id="30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SemiBold" panose="00000700000000000000" pitchFamily="2" charset="0"/>
      <p:regular r:id="rId20"/>
      <p:bold r:id="rId21"/>
      <p:italic r:id="rId22"/>
      <p:boldItalic r:id="rId23"/>
    </p:embeddedFont>
    <p:embeddedFont>
      <p:font typeface="Syne" panose="020B0604020202020204" charset="0"/>
      <p:regular r:id="rId24"/>
      <p:bold r:id="rId25"/>
    </p:embeddedFont>
    <p:embeddedFont>
      <p:font typeface="Syne Medium" panose="020B0604020202020204" charset="0"/>
      <p:regular r:id="rId26"/>
      <p:bold r:id="rId27"/>
    </p:embeddedFont>
    <p:embeddedFont>
      <p:font typeface="Syne SemiBold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4778ff8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34778ff8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439712058e_3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10" name="Google Shape;310;g1439712058e_3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dcf38f32e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71" name="Google Shape;271;g1dcf38f32e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8c6de8cd19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18c6de8cd19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439712058e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1439712058e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eesti sõprade kokkutulek Ilves veab juulikuus, umbes 200 majandustippu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439712058e_3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1439712058e_3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pealkiri ja alapealkiri; kaks tulpa">
  <p:cSld name="Sisuslaid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4771" y="504969"/>
            <a:ext cx="11161413" cy="13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14772" y="2820472"/>
            <a:ext cx="531869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6349285" y="2820472"/>
            <a:ext cx="5326899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514350" y="2086538"/>
            <a:ext cx="11161713" cy="4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tsitaat: 3">
  <p:cSld name="1_Suur tekst: punane_2">
    <p:bg>
      <p:bgPr>
        <a:solidFill>
          <a:schemeClr val="accen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521241" y="1263316"/>
            <a:ext cx="11147700" cy="4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7500"/>
              <a:buFont typeface="Arial"/>
              <a:buNone/>
              <a:defRPr sz="6600" b="0" i="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6152" y="531007"/>
            <a:ext cx="662760" cy="5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42" y="5799567"/>
            <a:ext cx="558254" cy="554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1317367" y="5738150"/>
            <a:ext cx="2773800" cy="3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rtl="0">
              <a:spcBef>
                <a:spcPts val="1000"/>
              </a:spcBef>
              <a:spcAft>
                <a:spcPts val="0"/>
              </a:spcAft>
              <a:buSzPts val="2000"/>
              <a:buFont typeface="Montserrat"/>
              <a:buChar char="●"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rtl="0"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1317367" y="6130425"/>
            <a:ext cx="2773800" cy="3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●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○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■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tekst/number: 1">
  <p:cSld name="Suur tekst: punane">
    <p:bg>
      <p:bgPr>
        <a:solidFill>
          <a:schemeClr val="accent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66384" y="1429657"/>
            <a:ext cx="10555266" cy="30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7500"/>
              <a:buFont typeface="Arial"/>
              <a:buNone/>
              <a:defRPr sz="12400" b="1" i="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2204581" y="4465818"/>
            <a:ext cx="7878872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4000" b="0" i="0">
                <a:latin typeface="Syne Medium"/>
                <a:ea typeface="Syne Medium"/>
                <a:cs typeface="Syne Medium"/>
                <a:sym typeface="Syne Medium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fotoslaid">
  <p:cSld name="Suur fotoslai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>
            <a:spLocks noGrp="1"/>
          </p:cNvSpPr>
          <p:nvPr>
            <p:ph type="pic" idx="2"/>
          </p:nvPr>
        </p:nvSpPr>
        <p:spPr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aslaid: 1" type="title">
  <p:cSld name="TITLE">
    <p:bg>
      <p:bgPr>
        <a:solidFill>
          <a:schemeClr val="accent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1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rgbClr val="000000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633" y="303903"/>
            <a:ext cx="4852426" cy="72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784" y="409903"/>
            <a:ext cx="660874" cy="43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507998" y="5295900"/>
            <a:ext cx="3957753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3"/>
          </p:nvPr>
        </p:nvSpPr>
        <p:spPr>
          <a:xfrm>
            <a:off x="508000" y="5810250"/>
            <a:ext cx="39763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4"/>
          </p:nvPr>
        </p:nvSpPr>
        <p:spPr>
          <a:xfrm>
            <a:off x="4483474" y="5295900"/>
            <a:ext cx="2792385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5"/>
          </p:nvPr>
        </p:nvSpPr>
        <p:spPr>
          <a:xfrm>
            <a:off x="4484326" y="5810250"/>
            <a:ext cx="30885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aslaid: 2">
  <p:cSld name="1_Tiitelslaid: 1">
    <p:bg>
      <p:bgPr>
        <a:solidFill>
          <a:schemeClr val="accen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2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633" y="303903"/>
            <a:ext cx="4852426" cy="72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784" y="409903"/>
            <a:ext cx="660874" cy="43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507998" y="5295900"/>
            <a:ext cx="3957753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3"/>
          </p:nvPr>
        </p:nvSpPr>
        <p:spPr>
          <a:xfrm>
            <a:off x="508000" y="5810250"/>
            <a:ext cx="39763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4"/>
          </p:nvPr>
        </p:nvSpPr>
        <p:spPr>
          <a:xfrm>
            <a:off x="4483474" y="5295900"/>
            <a:ext cx="2792385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5"/>
          </p:nvPr>
        </p:nvSpPr>
        <p:spPr>
          <a:xfrm>
            <a:off x="4484326" y="5810250"/>
            <a:ext cx="3063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aslaid: 3">
  <p:cSld name="1_Tiitelslaid: 1 2">
    <p:bg>
      <p:bgPr>
        <a:solidFill>
          <a:srgbClr val="F2F2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/>
          <p:nvPr/>
        </p:nvSpPr>
        <p:spPr>
          <a:xfrm>
            <a:off x="8317325" y="0"/>
            <a:ext cx="3874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3"/>
          <p:cNvGrpSpPr/>
          <p:nvPr/>
        </p:nvGrpSpPr>
        <p:grpSpPr>
          <a:xfrm>
            <a:off x="7733859" y="507093"/>
            <a:ext cx="1016441" cy="5853018"/>
            <a:chOff x="7556315" y="507093"/>
            <a:chExt cx="1016441" cy="5853018"/>
          </a:xfrm>
        </p:grpSpPr>
        <p:cxnSp>
          <p:nvCxnSpPr>
            <p:cNvPr id="142" name="Google Shape;142;p23"/>
            <p:cNvCxnSpPr/>
            <p:nvPr/>
          </p:nvCxnSpPr>
          <p:spPr>
            <a:xfrm>
              <a:off x="7556315" y="507093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23"/>
            <p:cNvCxnSpPr/>
            <p:nvPr/>
          </p:nvCxnSpPr>
          <p:spPr>
            <a:xfrm>
              <a:off x="7556315" y="3684254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23"/>
            <p:cNvCxnSpPr/>
            <p:nvPr/>
          </p:nvCxnSpPr>
          <p:spPr>
            <a:xfrm>
              <a:off x="7809971" y="3423920"/>
              <a:ext cx="762785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45" name="Google Shape;145;p23"/>
          <p:cNvCxnSpPr/>
          <p:nvPr/>
        </p:nvCxnSpPr>
        <p:spPr>
          <a:xfrm>
            <a:off x="11429215" y="3423919"/>
            <a:ext cx="762785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23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2">
            <a:alphaModFix/>
          </a:blip>
          <a:srcRect t="6645" b="12652"/>
          <a:stretch/>
        </p:blipFill>
        <p:spPr>
          <a:xfrm>
            <a:off x="9413958" y="1"/>
            <a:ext cx="16357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633" y="303903"/>
            <a:ext cx="4852426" cy="72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4784" y="409903"/>
            <a:ext cx="660874" cy="43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507998" y="5295900"/>
            <a:ext cx="3957753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2"/>
          </p:nvPr>
        </p:nvSpPr>
        <p:spPr>
          <a:xfrm>
            <a:off x="508000" y="5810250"/>
            <a:ext cx="3976318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3"/>
          </p:nvPr>
        </p:nvSpPr>
        <p:spPr>
          <a:xfrm>
            <a:off x="4483474" y="5295900"/>
            <a:ext cx="2792385" cy="4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4"/>
          </p:nvPr>
        </p:nvSpPr>
        <p:spPr>
          <a:xfrm>
            <a:off x="4484326" y="5810250"/>
            <a:ext cx="30630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mavahetusslaid: 2">
  <p:cSld name="1_Tiitelslaid: 1 4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5"/>
          <p:cNvSpPr txBox="1">
            <a:spLocks noGrp="1"/>
          </p:cNvSpPr>
          <p:nvPr>
            <p:ph type="ctrTitle"/>
          </p:nvPr>
        </p:nvSpPr>
        <p:spPr>
          <a:xfrm>
            <a:off x="508001" y="1581150"/>
            <a:ext cx="6781800" cy="477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2633" y="303903"/>
            <a:ext cx="4852426" cy="72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õpuslaid: 1">
  <p:cSld name="Lõpuslaid">
    <p:bg>
      <p:bgPr>
        <a:solidFill>
          <a:schemeClr val="accent3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27"/>
          <p:cNvSpPr txBox="1">
            <a:spLocks noGrp="1"/>
          </p:cNvSpPr>
          <p:nvPr>
            <p:ph type="ctrTitle"/>
          </p:nvPr>
        </p:nvSpPr>
        <p:spPr>
          <a:xfrm>
            <a:off x="447843" y="505327"/>
            <a:ext cx="6854832" cy="245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rgbClr val="000000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72" y="5473874"/>
            <a:ext cx="3830839" cy="57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808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2354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2886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4827567" y="6313118"/>
            <a:ext cx="17728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2575823" y="6321966"/>
            <a:ext cx="20165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677727" y="6313117"/>
            <a:ext cx="15796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47675" y="3231998"/>
            <a:ext cx="6854825" cy="172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õpuslaid: 2">
  <p:cSld name="1_Tiitelslaid: 1 6">
    <p:bg>
      <p:bgPr>
        <a:solidFill>
          <a:schemeClr val="accent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8"/>
          <p:cNvSpPr txBox="1">
            <a:spLocks noGrp="1"/>
          </p:cNvSpPr>
          <p:nvPr>
            <p:ph type="ctrTitle"/>
          </p:nvPr>
        </p:nvSpPr>
        <p:spPr>
          <a:xfrm>
            <a:off x="447843" y="505327"/>
            <a:ext cx="6854832" cy="245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rgbClr val="000000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72" y="5473874"/>
            <a:ext cx="3830839" cy="57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447675" y="3231998"/>
            <a:ext cx="6854825" cy="172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808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2354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2886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4827567" y="6313118"/>
            <a:ext cx="17728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2575823" y="6321966"/>
            <a:ext cx="20165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677727" y="6313117"/>
            <a:ext cx="15796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õpuslaid: 3">
  <p:cSld name="Lõpuslaid 3">
    <p:bg>
      <p:bgPr>
        <a:solidFill>
          <a:schemeClr val="accen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29"/>
          <p:cNvSpPr txBox="1">
            <a:spLocks noGrp="1"/>
          </p:cNvSpPr>
          <p:nvPr>
            <p:ph type="ctrTitle"/>
          </p:nvPr>
        </p:nvSpPr>
        <p:spPr>
          <a:xfrm>
            <a:off x="447843" y="505327"/>
            <a:ext cx="6854832" cy="245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400" b="1" i="0">
                <a:solidFill>
                  <a:srgbClr val="000000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572" y="5473874"/>
            <a:ext cx="3830839" cy="572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447675" y="3231998"/>
            <a:ext cx="6854825" cy="172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808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2354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2886" y="6294570"/>
            <a:ext cx="367254" cy="36725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>
            <a:off x="4827567" y="6313118"/>
            <a:ext cx="177282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2575823" y="6321966"/>
            <a:ext cx="20165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TARTU2024.EE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677727" y="6313117"/>
            <a:ext cx="15796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TARTU2024</a:t>
            </a:r>
            <a:endParaRPr sz="1600" b="1" i="0" u="none" strike="noStrike" cap="none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pealkiri; üks tulp">
  <p:cSld name="1_Sisuslaid: pealkiri; üks tulp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514772" y="504969"/>
            <a:ext cx="6672548" cy="13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14772" y="2820472"/>
            <a:ext cx="667254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514350" y="2086538"/>
            <a:ext cx="6672727" cy="4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rvid">
  <p:cSld name="Värvid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 + pilt 1">
  <p:cSld name="ONE_COLUMN_TEXT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63249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32"/>
          <p:cNvSpPr/>
          <p:nvPr/>
        </p:nvSpPr>
        <p:spPr>
          <a:xfrm>
            <a:off x="8594808" y="0"/>
            <a:ext cx="3597300" cy="6858000"/>
          </a:xfrm>
          <a:prstGeom prst="rect">
            <a:avLst/>
          </a:prstGeom>
          <a:solidFill>
            <a:srgbClr val="DBFF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32"/>
          <p:cNvGrpSpPr/>
          <p:nvPr/>
        </p:nvGrpSpPr>
        <p:grpSpPr>
          <a:xfrm>
            <a:off x="8152491" y="-37868"/>
            <a:ext cx="712353" cy="6929229"/>
            <a:chOff x="8077500" y="-37872"/>
            <a:chExt cx="712424" cy="6929922"/>
          </a:xfrm>
        </p:grpSpPr>
        <p:cxnSp>
          <p:nvCxnSpPr>
            <p:cNvPr id="217" name="Google Shape;217;p32"/>
            <p:cNvCxnSpPr/>
            <p:nvPr/>
          </p:nvCxnSpPr>
          <p:spPr>
            <a:xfrm>
              <a:off x="8077541" y="-37872"/>
              <a:ext cx="0" cy="3193200"/>
            </a:xfrm>
            <a:prstGeom prst="straightConnector1">
              <a:avLst/>
            </a:prstGeom>
            <a:noFill/>
            <a:ln w="19050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32"/>
            <p:cNvCxnSpPr/>
            <p:nvPr/>
          </p:nvCxnSpPr>
          <p:spPr>
            <a:xfrm>
              <a:off x="8260142" y="3429457"/>
              <a:ext cx="264900" cy="0"/>
            </a:xfrm>
            <a:prstGeom prst="straightConnector1">
              <a:avLst/>
            </a:prstGeom>
            <a:noFill/>
            <a:ln w="19050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32"/>
            <p:cNvCxnSpPr/>
            <p:nvPr/>
          </p:nvCxnSpPr>
          <p:spPr>
            <a:xfrm>
              <a:off x="8525024" y="3429000"/>
              <a:ext cx="264900" cy="0"/>
            </a:xfrm>
            <a:prstGeom prst="straightConnector1">
              <a:avLst/>
            </a:prstGeom>
            <a:noFill/>
            <a:ln w="19050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" name="Google Shape;220;p32"/>
            <p:cNvCxnSpPr/>
            <p:nvPr/>
          </p:nvCxnSpPr>
          <p:spPr>
            <a:xfrm>
              <a:off x="8077500" y="3687750"/>
              <a:ext cx="0" cy="3204300"/>
            </a:xfrm>
            <a:prstGeom prst="straightConnector1">
              <a:avLst/>
            </a:prstGeom>
            <a:noFill/>
            <a:ln w="19050" cap="flat" cmpd="sng">
              <a:solidFill>
                <a:srgbClr val="33336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21" name="Google Shape;221;p32"/>
          <p:cNvPicPr preferRelativeResize="0"/>
          <p:nvPr/>
        </p:nvPicPr>
        <p:blipFill rotWithShape="1">
          <a:blip r:embed="rId2">
            <a:alphaModFix/>
          </a:blip>
          <a:srcRect l="21702" t="42592" r="22494" b="44182"/>
          <a:stretch/>
        </p:blipFill>
        <p:spPr>
          <a:xfrm>
            <a:off x="415609" y="6386624"/>
            <a:ext cx="1059241" cy="25101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415600" y="277600"/>
            <a:ext cx="67281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yne SemiBold"/>
              <a:buNone/>
              <a:defRPr sz="4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yne SemiBold"/>
              <a:buNone/>
              <a:defRPr sz="4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yne SemiBold"/>
              <a:buNone/>
              <a:defRPr sz="4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yne SemiBold"/>
              <a:buNone/>
              <a:defRPr sz="4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yne SemiBold"/>
              <a:buNone/>
              <a:defRPr sz="4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yne SemiBold"/>
              <a:buNone/>
              <a:defRPr sz="4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yne SemiBold"/>
              <a:buNone/>
              <a:defRPr sz="4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yne SemiBold"/>
              <a:buNone/>
              <a:defRPr sz="4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yne SemiBold"/>
              <a:buNone/>
              <a:defRPr sz="4000">
                <a:solidFill>
                  <a:schemeClr val="dk1"/>
                </a:solidFill>
                <a:latin typeface="Syne SemiBold"/>
                <a:ea typeface="Syne SemiBold"/>
                <a:cs typeface="Syne SemiBold"/>
                <a:sym typeface="Syne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lühem pealkiri; üks tulp">
  <p:cSld name="1_Sisuslaid: pealkiri; üks tulp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8280400" y="0"/>
            <a:ext cx="3911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514350" y="1554134"/>
            <a:ext cx="6672485" cy="102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14772" y="2820472"/>
            <a:ext cx="667254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514772" y="504968"/>
            <a:ext cx="6672064" cy="8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lühem pealkiri; üks tulp">
  <p:cSld name="1_Sisuslaid: pealkiri; üks tulp 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514350" y="1554134"/>
            <a:ext cx="6672485" cy="102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514772" y="2820472"/>
            <a:ext cx="667254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514772" y="504968"/>
            <a:ext cx="6672064" cy="8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8279916" y="0"/>
            <a:ext cx="391208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8"/>
          <p:cNvGrpSpPr/>
          <p:nvPr/>
        </p:nvGrpSpPr>
        <p:grpSpPr>
          <a:xfrm>
            <a:off x="7733859" y="507093"/>
            <a:ext cx="1016441" cy="5853018"/>
            <a:chOff x="7556315" y="507093"/>
            <a:chExt cx="1016441" cy="5853018"/>
          </a:xfrm>
        </p:grpSpPr>
        <p:cxnSp>
          <p:nvCxnSpPr>
            <p:cNvPr id="52" name="Google Shape;52;p8"/>
            <p:cNvCxnSpPr/>
            <p:nvPr/>
          </p:nvCxnSpPr>
          <p:spPr>
            <a:xfrm>
              <a:off x="7556315" y="507093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8"/>
            <p:cNvCxnSpPr/>
            <p:nvPr/>
          </p:nvCxnSpPr>
          <p:spPr>
            <a:xfrm>
              <a:off x="7556315" y="3684254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;p8"/>
            <p:cNvCxnSpPr/>
            <p:nvPr/>
          </p:nvCxnSpPr>
          <p:spPr>
            <a:xfrm>
              <a:off x="7809971" y="3423920"/>
              <a:ext cx="762785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lühem pealkiri; üks tulp">
  <p:cSld name="1_Sisuslaid: pealkiri; üks tulp 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4350" y="1554134"/>
            <a:ext cx="6672485" cy="102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514772" y="2820472"/>
            <a:ext cx="667254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514772" y="504968"/>
            <a:ext cx="6672064" cy="8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8279916" y="0"/>
            <a:ext cx="39120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10"/>
          <p:cNvGrpSpPr/>
          <p:nvPr/>
        </p:nvGrpSpPr>
        <p:grpSpPr>
          <a:xfrm>
            <a:off x="7733859" y="507093"/>
            <a:ext cx="1016441" cy="5853018"/>
            <a:chOff x="7556315" y="507093"/>
            <a:chExt cx="1016441" cy="5853018"/>
          </a:xfrm>
        </p:grpSpPr>
        <p:cxnSp>
          <p:nvCxnSpPr>
            <p:cNvPr id="72" name="Google Shape;72;p10"/>
            <p:cNvCxnSpPr/>
            <p:nvPr/>
          </p:nvCxnSpPr>
          <p:spPr>
            <a:xfrm>
              <a:off x="7556315" y="507093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" name="Google Shape;73;p10"/>
            <p:cNvCxnSpPr/>
            <p:nvPr/>
          </p:nvCxnSpPr>
          <p:spPr>
            <a:xfrm>
              <a:off x="7556315" y="3684254"/>
              <a:ext cx="0" cy="267585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10"/>
            <p:cNvCxnSpPr/>
            <p:nvPr/>
          </p:nvCxnSpPr>
          <p:spPr>
            <a:xfrm>
              <a:off x="7809971" y="3423920"/>
              <a:ext cx="762785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pealkiri; üks tulp">
  <p:cSld name="1_Sisuslaid: pealkiri; üks tulp 6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6895878" y="0"/>
            <a:ext cx="529612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514773" y="2131230"/>
            <a:ext cx="5314527" cy="3948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514771" y="504968"/>
            <a:ext cx="5314529" cy="136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pealkiri; üks tulp">
  <p:cSld name="1_Sisuslaid: pealkiri; üks tulp 7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>
            <a:spLocks noGrp="1"/>
          </p:cNvSpPr>
          <p:nvPr>
            <p:ph type="pic" idx="2"/>
          </p:nvPr>
        </p:nvSpPr>
        <p:spPr>
          <a:xfrm>
            <a:off x="6895878" y="0"/>
            <a:ext cx="529612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514771" y="504968"/>
            <a:ext cx="5314529" cy="1360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>
            <a:off x="514772" y="2820472"/>
            <a:ext cx="531480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3"/>
          </p:nvPr>
        </p:nvSpPr>
        <p:spPr>
          <a:xfrm>
            <a:off x="514351" y="2086538"/>
            <a:ext cx="5314950" cy="4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: lühem pealkiri; üks tulp">
  <p:cSld name="1_Sisuslaid: pealkiri; üks tulp 8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>
            <a:spLocks noGrp="1"/>
          </p:cNvSpPr>
          <p:nvPr>
            <p:ph type="pic" idx="2"/>
          </p:nvPr>
        </p:nvSpPr>
        <p:spPr>
          <a:xfrm>
            <a:off x="6895878" y="0"/>
            <a:ext cx="5296122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6532" y="6320550"/>
            <a:ext cx="1267714" cy="2969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514772" y="2820472"/>
            <a:ext cx="5314807" cy="3259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sz="2000" b="0" i="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3"/>
          </p:nvPr>
        </p:nvSpPr>
        <p:spPr>
          <a:xfrm>
            <a:off x="514350" y="1554134"/>
            <a:ext cx="5315229" cy="102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3200" b="0" i="0" u="none" strike="noStrike" cap="non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514772" y="504968"/>
            <a:ext cx="5314807" cy="808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800" b="1" i="0">
                <a:latin typeface="Syne SemiBold"/>
                <a:ea typeface="Syne SemiBold"/>
                <a:cs typeface="Syne SemiBold"/>
                <a:sym typeface="Syne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tsitaat: 1">
  <p:cSld name="1_Suur tekst: punane">
    <p:bg>
      <p:bgPr>
        <a:solidFill>
          <a:schemeClr val="accent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521241" y="1263316"/>
            <a:ext cx="11147671" cy="4032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33"/>
              </a:buClr>
              <a:buSzPts val="17500"/>
              <a:buFont typeface="Arial"/>
              <a:buNone/>
              <a:defRPr sz="6600" b="0" i="0">
                <a:solidFill>
                  <a:schemeClr val="dk1"/>
                </a:solidFill>
                <a:latin typeface="Syne Medium"/>
                <a:ea typeface="Syne Medium"/>
                <a:cs typeface="Syne Medium"/>
                <a:sym typeface="Syne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06152" y="531007"/>
            <a:ext cx="662761" cy="52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42" y="5799567"/>
            <a:ext cx="558253" cy="55426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1317367" y="5738150"/>
            <a:ext cx="2773800" cy="3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>
              <a:spcBef>
                <a:spcPts val="1000"/>
              </a:spcBef>
              <a:spcAft>
                <a:spcPts val="0"/>
              </a:spcAft>
              <a:buSzPts val="2000"/>
              <a:buFont typeface="Montserrat"/>
              <a:buChar char="•"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55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5pPr>
            <a:lvl6pPr marL="2743200" lvl="5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1317367" y="6130425"/>
            <a:ext cx="2773800" cy="33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rtl="0">
              <a:spcBef>
                <a:spcPts val="10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 rtl="0">
              <a:spcBef>
                <a:spcPts val="500"/>
              </a:spcBef>
              <a:spcAft>
                <a:spcPts val="0"/>
              </a:spcAft>
              <a:buSzPts val="1600"/>
              <a:buFont typeface="Montserrat"/>
              <a:buChar char="•"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5643562" y="2971800"/>
            <a:ext cx="6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6" r:id="rId12"/>
    <p:sldLayoutId id="2147483667" r:id="rId13"/>
    <p:sldLayoutId id="2147483668" r:id="rId14"/>
    <p:sldLayoutId id="2147483669" r:id="rId15"/>
    <p:sldLayoutId id="2147483671" r:id="rId16"/>
    <p:sldLayoutId id="2147483673" r:id="rId17"/>
    <p:sldLayoutId id="2147483674" r:id="rId18"/>
    <p:sldLayoutId id="2147483675" r:id="rId19"/>
    <p:sldLayoutId id="2147483676" r:id="rId20"/>
    <p:sldLayoutId id="214748367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artu2024.ee/ettevalmistused/abiks-kultuurikorraldajale/rahvusvahelised-partnerid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4"/>
          <p:cNvPicPr preferRelativeResize="0"/>
          <p:nvPr/>
        </p:nvPicPr>
        <p:blipFill rotWithShape="1">
          <a:blip r:embed="rId3">
            <a:alphaModFix/>
          </a:blip>
          <a:srcRect l="10201"/>
          <a:stretch/>
        </p:blipFill>
        <p:spPr>
          <a:xfrm>
            <a:off x="8283150" y="0"/>
            <a:ext cx="410444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>
            <a:spLocks noGrp="1"/>
          </p:cNvSpPr>
          <p:nvPr>
            <p:ph type="body" idx="1"/>
          </p:nvPr>
        </p:nvSpPr>
        <p:spPr>
          <a:xfrm>
            <a:off x="508000" y="4817725"/>
            <a:ext cx="4988100" cy="924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0" dirty="0"/>
              <a:t>Annela Laaneots - Tartu 2024 Lõuna-Eesti </a:t>
            </a:r>
            <a:r>
              <a:rPr lang="en-US" b="0" dirty="0" err="1"/>
              <a:t>koordinaator</a:t>
            </a:r>
            <a:endParaRPr b="0" dirty="0"/>
          </a:p>
        </p:txBody>
      </p:sp>
      <p:sp>
        <p:nvSpPr>
          <p:cNvPr id="243" name="Google Shape;243;p34"/>
          <p:cNvSpPr txBox="1">
            <a:spLocks noGrp="1"/>
          </p:cNvSpPr>
          <p:nvPr>
            <p:ph type="ctrTitle"/>
          </p:nvPr>
        </p:nvSpPr>
        <p:spPr>
          <a:xfrm>
            <a:off x="508000" y="1970895"/>
            <a:ext cx="6781800" cy="2466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Tartu 2024- </a:t>
            </a:r>
            <a:r>
              <a:rPr lang="en-US" dirty="0" err="1"/>
              <a:t>rahvusvaheline</a:t>
            </a:r>
            <a:r>
              <a:rPr lang="en-US" dirty="0"/>
              <a:t> </a:t>
            </a:r>
            <a:r>
              <a:rPr lang="en-US" dirty="0" err="1"/>
              <a:t>koostöö</a:t>
            </a:r>
            <a:br>
              <a:rPr lang="en-US" dirty="0"/>
            </a:br>
            <a:endParaRPr dirty="0"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3"/>
          </p:nvPr>
        </p:nvSpPr>
        <p:spPr>
          <a:xfrm>
            <a:off x="508000" y="5810250"/>
            <a:ext cx="3976200" cy="5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16.02.2023</a:t>
            </a:r>
            <a:endParaRPr dirty="0"/>
          </a:p>
        </p:txBody>
      </p:sp>
      <p:grpSp>
        <p:nvGrpSpPr>
          <p:cNvPr id="245" name="Google Shape;245;p34"/>
          <p:cNvGrpSpPr/>
          <p:nvPr/>
        </p:nvGrpSpPr>
        <p:grpSpPr>
          <a:xfrm>
            <a:off x="7724032" y="507093"/>
            <a:ext cx="973451" cy="5853161"/>
            <a:chOff x="7556315" y="507093"/>
            <a:chExt cx="973451" cy="5853161"/>
          </a:xfrm>
        </p:grpSpPr>
        <p:cxnSp>
          <p:nvCxnSpPr>
            <p:cNvPr id="246" name="Google Shape;246;p34"/>
            <p:cNvCxnSpPr/>
            <p:nvPr/>
          </p:nvCxnSpPr>
          <p:spPr>
            <a:xfrm>
              <a:off x="7556315" y="507093"/>
              <a:ext cx="0" cy="26760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7" name="Google Shape;247;p34"/>
            <p:cNvCxnSpPr/>
            <p:nvPr/>
          </p:nvCxnSpPr>
          <p:spPr>
            <a:xfrm>
              <a:off x="7556315" y="3684254"/>
              <a:ext cx="0" cy="26760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8" name="Google Shape;248;p34"/>
            <p:cNvCxnSpPr/>
            <p:nvPr/>
          </p:nvCxnSpPr>
          <p:spPr>
            <a:xfrm>
              <a:off x="7809971" y="3423920"/>
              <a:ext cx="284100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9" name="Google Shape;249;p34"/>
            <p:cNvCxnSpPr/>
            <p:nvPr/>
          </p:nvCxnSpPr>
          <p:spPr>
            <a:xfrm>
              <a:off x="8094166" y="3423920"/>
              <a:ext cx="435600" cy="0"/>
            </a:xfrm>
            <a:prstGeom prst="straightConnector1">
              <a:avLst/>
            </a:prstGeom>
            <a:noFill/>
            <a:ln w="317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2"/>
          <p:cNvPicPr preferRelativeResize="0"/>
          <p:nvPr/>
        </p:nvPicPr>
        <p:blipFill rotWithShape="1">
          <a:blip r:embed="rId3">
            <a:alphaModFix/>
          </a:blip>
          <a:srcRect l="38480" r="22798"/>
          <a:stretch/>
        </p:blipFill>
        <p:spPr>
          <a:xfrm>
            <a:off x="8266675" y="0"/>
            <a:ext cx="3980926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42"/>
          <p:cNvGrpSpPr/>
          <p:nvPr/>
        </p:nvGrpSpPr>
        <p:grpSpPr>
          <a:xfrm>
            <a:off x="7733859" y="507093"/>
            <a:ext cx="973451" cy="5853161"/>
            <a:chOff x="7556315" y="507093"/>
            <a:chExt cx="973451" cy="5853161"/>
          </a:xfrm>
        </p:grpSpPr>
        <p:cxnSp>
          <p:nvCxnSpPr>
            <p:cNvPr id="314" name="Google Shape;314;p42"/>
            <p:cNvCxnSpPr/>
            <p:nvPr/>
          </p:nvCxnSpPr>
          <p:spPr>
            <a:xfrm>
              <a:off x="7556315" y="507093"/>
              <a:ext cx="0" cy="26760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5" name="Google Shape;315;p42"/>
            <p:cNvCxnSpPr/>
            <p:nvPr/>
          </p:nvCxnSpPr>
          <p:spPr>
            <a:xfrm>
              <a:off x="7556315" y="3684254"/>
              <a:ext cx="0" cy="26760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" name="Google Shape;316;p42"/>
            <p:cNvCxnSpPr/>
            <p:nvPr/>
          </p:nvCxnSpPr>
          <p:spPr>
            <a:xfrm>
              <a:off x="7809971" y="3423920"/>
              <a:ext cx="284100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7" name="Google Shape;317;p42"/>
            <p:cNvCxnSpPr/>
            <p:nvPr/>
          </p:nvCxnSpPr>
          <p:spPr>
            <a:xfrm>
              <a:off x="8094166" y="3423920"/>
              <a:ext cx="435600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607546" y="504975"/>
            <a:ext cx="68064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 err="1"/>
              <a:t>Selge</a:t>
            </a:r>
            <a:r>
              <a:rPr lang="en-US" dirty="0"/>
              <a:t> </a:t>
            </a:r>
            <a:r>
              <a:rPr lang="en-US" dirty="0" err="1"/>
              <a:t>nägemus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19" name="Google Shape;319;p42"/>
          <p:cNvSpPr txBox="1">
            <a:spLocks noGrp="1"/>
          </p:cNvSpPr>
          <p:nvPr>
            <p:ph type="body" idx="1"/>
          </p:nvPr>
        </p:nvSpPr>
        <p:spPr>
          <a:xfrm>
            <a:off x="514596" y="2591875"/>
            <a:ext cx="6806700" cy="3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Alguseks</a:t>
            </a:r>
            <a:r>
              <a:rPr lang="en-US" dirty="0"/>
              <a:t> on </a:t>
            </a:r>
            <a:r>
              <a:rPr lang="en-US" dirty="0" err="1"/>
              <a:t>oluline</a:t>
            </a:r>
            <a:r>
              <a:rPr lang="en-US" dirty="0"/>
              <a:t> </a:t>
            </a:r>
            <a:r>
              <a:rPr lang="en-US" dirty="0" err="1"/>
              <a:t>aru</a:t>
            </a:r>
            <a:r>
              <a:rPr lang="en-US" dirty="0"/>
              <a:t> </a:t>
            </a:r>
            <a:r>
              <a:rPr lang="en-US" dirty="0" err="1"/>
              <a:t>saada</a:t>
            </a:r>
            <a:r>
              <a:rPr lang="en-US" dirty="0"/>
              <a:t>, </a:t>
            </a:r>
            <a:r>
              <a:rPr lang="en-US" b="1" dirty="0" err="1"/>
              <a:t>millises</a:t>
            </a:r>
            <a:r>
              <a:rPr lang="en-US" b="1" dirty="0"/>
              <a:t> </a:t>
            </a:r>
            <a:r>
              <a:rPr lang="en-US" b="1" dirty="0" err="1"/>
              <a:t>valdkonnas</a:t>
            </a:r>
            <a:r>
              <a:rPr lang="en-US" dirty="0"/>
              <a:t> </a:t>
            </a:r>
            <a:r>
              <a:rPr lang="en-US" dirty="0" err="1"/>
              <a:t>rahvusvaheline</a:t>
            </a:r>
            <a:r>
              <a:rPr lang="en-US" dirty="0"/>
              <a:t> </a:t>
            </a:r>
            <a:r>
              <a:rPr lang="en-US" dirty="0" err="1"/>
              <a:t>koostöö</a:t>
            </a:r>
            <a:r>
              <a:rPr lang="en-US" dirty="0"/>
              <a:t> </a:t>
            </a:r>
            <a:r>
              <a:rPr lang="en-US" dirty="0" err="1"/>
              <a:t>võiks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projektile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 </a:t>
            </a:r>
            <a:r>
              <a:rPr lang="en-US" dirty="0" err="1"/>
              <a:t>kasu</a:t>
            </a:r>
            <a:r>
              <a:rPr lang="en-US" dirty="0"/>
              <a:t>. </a:t>
            </a:r>
            <a:r>
              <a:rPr lang="en-US" dirty="0" err="1"/>
              <a:t>Tundub</a:t>
            </a:r>
            <a:r>
              <a:rPr lang="en-US" dirty="0"/>
              <a:t>, et on </a:t>
            </a:r>
            <a:r>
              <a:rPr lang="en-US" dirty="0" err="1"/>
              <a:t>ilmselge</a:t>
            </a:r>
            <a:r>
              <a:rPr lang="en-US" dirty="0"/>
              <a:t>, aga on </a:t>
            </a:r>
            <a:r>
              <a:rPr lang="en-US" dirty="0" err="1"/>
              <a:t>näha</a:t>
            </a:r>
            <a:r>
              <a:rPr lang="en-US" dirty="0"/>
              <a:t>, et see on </a:t>
            </a:r>
            <a:r>
              <a:rPr lang="en-US" dirty="0" err="1"/>
              <a:t>tihti</a:t>
            </a:r>
            <a:r>
              <a:rPr lang="en-US" dirty="0"/>
              <a:t> </a:t>
            </a:r>
            <a:r>
              <a:rPr lang="en-US" dirty="0" err="1"/>
              <a:t>levinud</a:t>
            </a:r>
            <a:r>
              <a:rPr lang="en-US" dirty="0"/>
              <a:t> </a:t>
            </a:r>
            <a:r>
              <a:rPr lang="en-US" dirty="0" err="1"/>
              <a:t>probleem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4294967295"/>
          </p:nvPr>
        </p:nvSpPr>
        <p:spPr>
          <a:xfrm>
            <a:off x="514350" y="1629340"/>
            <a:ext cx="68067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1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3200" dirty="0">
              <a:latin typeface="Syne"/>
              <a:ea typeface="Syne"/>
              <a:cs typeface="Syne"/>
              <a:sym typeface="Sy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body" idx="2"/>
          </p:nvPr>
        </p:nvSpPr>
        <p:spPr>
          <a:xfrm>
            <a:off x="514775" y="2054675"/>
            <a:ext cx="6438600" cy="3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Päris</a:t>
            </a:r>
            <a:r>
              <a:rPr lang="en-US" dirty="0"/>
              <a:t> </a:t>
            </a:r>
            <a:r>
              <a:rPr lang="en-US" dirty="0" err="1"/>
              <a:t>esimeseks</a:t>
            </a:r>
            <a:r>
              <a:rPr lang="en-US" dirty="0"/>
              <a:t> </a:t>
            </a:r>
            <a:r>
              <a:rPr lang="en-US" dirty="0" err="1"/>
              <a:t>sammuks</a:t>
            </a:r>
            <a:r>
              <a:rPr lang="en-US" dirty="0"/>
              <a:t> </a:t>
            </a:r>
            <a:r>
              <a:rPr lang="en-US" dirty="0" err="1"/>
              <a:t>võivad</a:t>
            </a:r>
            <a:r>
              <a:rPr lang="en-US" dirty="0"/>
              <a:t> </a:t>
            </a:r>
            <a:r>
              <a:rPr lang="en-US" dirty="0" err="1"/>
              <a:t>projekti</a:t>
            </a:r>
            <a:r>
              <a:rPr lang="en-US" dirty="0"/>
              <a:t> </a:t>
            </a:r>
            <a:r>
              <a:rPr lang="en-US" dirty="0" err="1"/>
              <a:t>eestvedajad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uurida</a:t>
            </a:r>
            <a:r>
              <a:rPr lang="en-US" dirty="0"/>
              <a:t> </a:t>
            </a:r>
            <a:r>
              <a:rPr lang="en-US" dirty="0" err="1"/>
              <a:t>teiste</a:t>
            </a:r>
            <a:r>
              <a:rPr lang="en-US" dirty="0"/>
              <a:t> </a:t>
            </a:r>
            <a:r>
              <a:rPr lang="en-US" dirty="0" err="1"/>
              <a:t>ECoCite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. See </a:t>
            </a:r>
            <a:r>
              <a:rPr lang="en-US" dirty="0" err="1"/>
              <a:t>võiks</a:t>
            </a:r>
            <a:r>
              <a:rPr lang="en-US" dirty="0"/>
              <a:t> juba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hea</a:t>
            </a:r>
            <a:r>
              <a:rPr lang="en-US" dirty="0"/>
              <a:t> </a:t>
            </a:r>
            <a:r>
              <a:rPr lang="en-US" dirty="0" err="1"/>
              <a:t>nägemuse</a:t>
            </a:r>
            <a:r>
              <a:rPr lang="en-US" dirty="0"/>
              <a:t>, </a:t>
            </a:r>
            <a:r>
              <a:rPr lang="en-US" dirty="0" err="1"/>
              <a:t>kellega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hakata</a:t>
            </a:r>
            <a:r>
              <a:rPr lang="en-US" dirty="0"/>
              <a:t> </a:t>
            </a:r>
            <a:r>
              <a:rPr lang="en-US" dirty="0" err="1"/>
              <a:t>kontakte</a:t>
            </a:r>
            <a:r>
              <a:rPr lang="en-US" dirty="0"/>
              <a:t> </a:t>
            </a:r>
            <a:r>
              <a:rPr lang="en-US" dirty="0" err="1"/>
              <a:t>otsima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74" name="Google Shape;274;p37"/>
          <p:cNvSpPr txBox="1">
            <a:spLocks noGrp="1"/>
          </p:cNvSpPr>
          <p:nvPr>
            <p:ph type="title"/>
          </p:nvPr>
        </p:nvSpPr>
        <p:spPr>
          <a:xfrm>
            <a:off x="514772" y="657368"/>
            <a:ext cx="66720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 err="1"/>
              <a:t>Teha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uuring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278" name="Google Shape;278;p37"/>
          <p:cNvPicPr preferRelativeResize="0"/>
          <p:nvPr/>
        </p:nvPicPr>
        <p:blipFill rotWithShape="1">
          <a:blip r:embed="rId3">
            <a:alphaModFix/>
          </a:blip>
          <a:srcRect r="14668"/>
          <a:stretch/>
        </p:blipFill>
        <p:spPr>
          <a:xfrm>
            <a:off x="8274000" y="0"/>
            <a:ext cx="3919826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37"/>
          <p:cNvCxnSpPr/>
          <p:nvPr/>
        </p:nvCxnSpPr>
        <p:spPr>
          <a:xfrm>
            <a:off x="8273996" y="3429000"/>
            <a:ext cx="3021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5"/>
          <p:cNvPicPr preferRelativeResize="0"/>
          <p:nvPr/>
        </p:nvPicPr>
        <p:blipFill rotWithShape="1">
          <a:blip r:embed="rId3">
            <a:alphaModFix/>
          </a:blip>
          <a:srcRect l="6661" r="58165"/>
          <a:stretch/>
        </p:blipFill>
        <p:spPr>
          <a:xfrm>
            <a:off x="8575600" y="0"/>
            <a:ext cx="36163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5"/>
          <p:cNvSpPr txBox="1">
            <a:spLocks noGrp="1"/>
          </p:cNvSpPr>
          <p:nvPr>
            <p:ph type="title"/>
          </p:nvPr>
        </p:nvSpPr>
        <p:spPr>
          <a:xfrm>
            <a:off x="415600" y="619475"/>
            <a:ext cx="7986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3800" dirty="0" err="1">
                <a:solidFill>
                  <a:srgbClr val="FF4800"/>
                </a:solidFill>
                <a:latin typeface="Syne"/>
                <a:ea typeface="Syne"/>
                <a:cs typeface="Syne"/>
                <a:sym typeface="Syne"/>
              </a:rPr>
              <a:t>Piisav</a:t>
            </a:r>
            <a:r>
              <a:rPr lang="en-US" sz="3800" dirty="0">
                <a:solidFill>
                  <a:srgbClr val="FF4800"/>
                </a:solidFill>
                <a:latin typeface="Syne"/>
                <a:ea typeface="Syne"/>
                <a:cs typeface="Syne"/>
                <a:sym typeface="Syne"/>
              </a:rPr>
              <a:t> </a:t>
            </a:r>
            <a:r>
              <a:rPr lang="en-US" sz="3800" dirty="0" err="1">
                <a:solidFill>
                  <a:srgbClr val="FF4800"/>
                </a:solidFill>
                <a:latin typeface="Syne"/>
                <a:ea typeface="Syne"/>
                <a:cs typeface="Syne"/>
                <a:sym typeface="Syne"/>
              </a:rPr>
              <a:t>ajavaru</a:t>
            </a:r>
            <a:endParaRPr sz="3800" dirty="0">
              <a:solidFill>
                <a:srgbClr val="FF4800"/>
              </a:solidFill>
              <a:latin typeface="Syne"/>
              <a:ea typeface="Syne"/>
              <a:cs typeface="Syne"/>
              <a:sym typeface="Sy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dirty="0">
              <a:latin typeface="Syne"/>
              <a:ea typeface="Syne"/>
              <a:cs typeface="Syne"/>
              <a:sym typeface="Sy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dirty="0">
              <a:latin typeface="Syne"/>
              <a:ea typeface="Syne"/>
              <a:cs typeface="Syne"/>
              <a:sym typeface="Sy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 dirty="0"/>
          </a:p>
        </p:txBody>
      </p:sp>
      <p:sp>
        <p:nvSpPr>
          <p:cNvPr id="357" name="Google Shape;357;p45"/>
          <p:cNvSpPr txBox="1">
            <a:spLocks noGrp="1"/>
          </p:cNvSpPr>
          <p:nvPr>
            <p:ph type="body" idx="1"/>
          </p:nvPr>
        </p:nvSpPr>
        <p:spPr>
          <a:xfrm>
            <a:off x="349933" y="1534600"/>
            <a:ext cx="75375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</a:pP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Kõige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olulisem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partneri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leidmise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üleskutse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tuleb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saata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välja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latin typeface="Montserrat"/>
                <a:ea typeface="Montserrat"/>
                <a:cs typeface="Montserrat"/>
                <a:sym typeface="Montserrat"/>
              </a:rPr>
              <a:t>piisava</a:t>
            </a:r>
            <a:r>
              <a:rPr lang="en-US" sz="2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latin typeface="Montserrat"/>
                <a:ea typeface="Montserrat"/>
                <a:cs typeface="Montserrat"/>
                <a:sym typeface="Montserrat"/>
              </a:rPr>
              <a:t>ajavaruga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Vähemalt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1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kuu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enne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soovitud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tähtaega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Nii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võetakse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üleskutset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tõsiselt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ja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jäetakse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ka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võimalus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reageerida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8" name="Google Shape;358;p45"/>
          <p:cNvCxnSpPr/>
          <p:nvPr/>
        </p:nvCxnSpPr>
        <p:spPr>
          <a:xfrm>
            <a:off x="7532763" y="3956533"/>
            <a:ext cx="302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9" name="Google Shape;359;p45"/>
          <p:cNvCxnSpPr/>
          <p:nvPr/>
        </p:nvCxnSpPr>
        <p:spPr>
          <a:xfrm>
            <a:off x="8578796" y="3429000"/>
            <a:ext cx="302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D8E0F2-6153-FF90-F382-A80E9076F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1628A-A5B9-D8A8-CEDA-5879124568A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dirty="0" err="1"/>
              <a:t>Selgelt</a:t>
            </a:r>
            <a:r>
              <a:rPr lang="en-US" dirty="0"/>
              <a:t> </a:t>
            </a:r>
            <a:r>
              <a:rPr lang="en-US" dirty="0" err="1"/>
              <a:t>sõnastatud</a:t>
            </a:r>
            <a:r>
              <a:rPr lang="en-US" dirty="0"/>
              <a:t> </a:t>
            </a:r>
            <a:r>
              <a:rPr lang="en-US" dirty="0" err="1"/>
              <a:t>ootused</a:t>
            </a:r>
            <a:r>
              <a:rPr lang="en-US" dirty="0"/>
              <a:t>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kontaktidega</a:t>
            </a:r>
            <a:r>
              <a:rPr lang="en-US" dirty="0"/>
              <a:t> </a:t>
            </a:r>
            <a:r>
              <a:rPr lang="en-US" dirty="0" err="1"/>
              <a:t>partnerile</a:t>
            </a:r>
            <a:r>
              <a:rPr lang="en-US" dirty="0"/>
              <a:t> </a:t>
            </a:r>
            <a:r>
              <a:rPr lang="en-US" dirty="0" err="1"/>
              <a:t>ECoC</a:t>
            </a:r>
            <a:r>
              <a:rPr lang="en-US" dirty="0"/>
              <a:t> </a:t>
            </a:r>
            <a:r>
              <a:rPr lang="en-US" dirty="0" err="1"/>
              <a:t>võrgustikus</a:t>
            </a:r>
            <a:r>
              <a:rPr lang="en-US" dirty="0"/>
              <a:t>. </a:t>
            </a:r>
            <a:r>
              <a:rPr lang="en-US" b="1" dirty="0" err="1"/>
              <a:t>Lühike</a:t>
            </a:r>
            <a:r>
              <a:rPr lang="en-US" b="1" dirty="0"/>
              <a:t> ja </a:t>
            </a:r>
            <a:r>
              <a:rPr lang="en-US" b="1" dirty="0" err="1"/>
              <a:t>täpne</a:t>
            </a:r>
            <a:r>
              <a:rPr lang="en-US" b="1" dirty="0"/>
              <a:t> </a:t>
            </a:r>
            <a:r>
              <a:rPr lang="en-US" b="1" dirty="0" err="1"/>
              <a:t>kirjeldus</a:t>
            </a:r>
            <a:r>
              <a:rPr lang="en-US" b="1" dirty="0"/>
              <a:t> </a:t>
            </a:r>
            <a:r>
              <a:rPr lang="en-US" b="1" dirty="0" err="1"/>
              <a:t>meili</a:t>
            </a:r>
            <a:r>
              <a:rPr lang="en-US" b="1" dirty="0"/>
              <a:t> </a:t>
            </a:r>
            <a:r>
              <a:rPr lang="en-US" b="1" dirty="0" err="1"/>
              <a:t>tekstina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n-US" dirty="0"/>
              <a:t> Tartu 2024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edasi</a:t>
            </a:r>
            <a:r>
              <a:rPr lang="en-US" dirty="0"/>
              <a:t> </a:t>
            </a:r>
            <a:r>
              <a:rPr lang="en-US" dirty="0" err="1"/>
              <a:t>saata</a:t>
            </a:r>
            <a:r>
              <a:rPr lang="en-US" dirty="0"/>
              <a:t> + A4 pdf </a:t>
            </a:r>
            <a:r>
              <a:rPr lang="en-US" dirty="0" err="1"/>
              <a:t>kaasapanu</a:t>
            </a:r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00819-7C27-6AED-E601-15808E13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Selgelt</a:t>
            </a:r>
            <a:r>
              <a:rPr lang="en-US" dirty="0"/>
              <a:t> </a:t>
            </a:r>
            <a:r>
              <a:rPr lang="en-US" dirty="0" err="1"/>
              <a:t>sõnastatud</a:t>
            </a:r>
            <a:r>
              <a:rPr lang="en-US" dirty="0"/>
              <a:t> </a:t>
            </a:r>
            <a:r>
              <a:rPr lang="en-US" dirty="0" err="1"/>
              <a:t>ootused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236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20F90E-28ED-F90E-9637-0EE47BA4E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432AA-6968-3621-48CE-3A4BA32610F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marL="50800" indent="0">
              <a:buNone/>
            </a:pP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täpsemalt</a:t>
            </a:r>
            <a:r>
              <a:rPr lang="en-US" dirty="0"/>
              <a:t> </a:t>
            </a:r>
            <a:r>
              <a:rPr lang="en-US" dirty="0" err="1"/>
              <a:t>suudate</a:t>
            </a:r>
            <a:r>
              <a:rPr lang="en-US" dirty="0"/>
              <a:t> </a:t>
            </a:r>
            <a:r>
              <a:rPr lang="en-US" dirty="0" err="1"/>
              <a:t>kirjeldada</a:t>
            </a:r>
            <a:r>
              <a:rPr lang="en-US" dirty="0"/>
              <a:t>, </a:t>
            </a:r>
            <a:r>
              <a:rPr lang="en-US" b="1" dirty="0" err="1"/>
              <a:t>millist</a:t>
            </a:r>
            <a:r>
              <a:rPr lang="en-US" b="1" dirty="0"/>
              <a:t> </a:t>
            </a:r>
            <a:r>
              <a:rPr lang="en-US" b="1" dirty="0" err="1"/>
              <a:t>partnerit</a:t>
            </a:r>
            <a:r>
              <a:rPr lang="en-US" b="1" dirty="0"/>
              <a:t> </a:t>
            </a:r>
            <a:r>
              <a:rPr lang="en-US" b="1" dirty="0" err="1"/>
              <a:t>otsite</a:t>
            </a:r>
            <a:r>
              <a:rPr lang="en-US" b="1" dirty="0"/>
              <a:t> ja </a:t>
            </a:r>
            <a:r>
              <a:rPr lang="en-US" b="1" dirty="0" err="1"/>
              <a:t>millisest</a:t>
            </a:r>
            <a:r>
              <a:rPr lang="en-US" b="1" dirty="0"/>
              <a:t> </a:t>
            </a:r>
            <a:r>
              <a:rPr lang="en-US" b="1" dirty="0" err="1"/>
              <a:t>riigist</a:t>
            </a:r>
            <a:r>
              <a:rPr lang="en-US" dirty="0"/>
              <a:t>,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parem</a:t>
            </a:r>
            <a:r>
              <a:rPr lang="en-US" dirty="0"/>
              <a:t>. </a:t>
            </a:r>
            <a:r>
              <a:rPr lang="en-US" dirty="0" err="1"/>
              <a:t>Nt</a:t>
            </a:r>
            <a:r>
              <a:rPr lang="en-US" dirty="0"/>
              <a:t>  </a:t>
            </a:r>
            <a:r>
              <a:rPr lang="en-US" dirty="0" err="1"/>
              <a:t>erinevate</a:t>
            </a:r>
            <a:r>
              <a:rPr lang="en-US" dirty="0"/>
              <a:t> </a:t>
            </a:r>
            <a:r>
              <a:rPr lang="en-US" dirty="0" err="1"/>
              <a:t>keelelis-kultuuriliste</a:t>
            </a:r>
            <a:r>
              <a:rPr lang="en-US" dirty="0"/>
              <a:t> </a:t>
            </a:r>
            <a:r>
              <a:rPr lang="en-US" dirty="0" err="1"/>
              <a:t>gruppidega</a:t>
            </a:r>
            <a:r>
              <a:rPr lang="en-US" dirty="0"/>
              <a:t> </a:t>
            </a:r>
            <a:r>
              <a:rPr lang="en-US" dirty="0" err="1"/>
              <a:t>tegelev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Maailma</a:t>
            </a:r>
            <a:r>
              <a:rPr lang="en-US" dirty="0"/>
              <a:t> </a:t>
            </a:r>
            <a:r>
              <a:rPr lang="en-US" dirty="0" err="1"/>
              <a:t>Maaliin</a:t>
            </a:r>
            <a:r>
              <a:rPr lang="en-US" dirty="0"/>
              <a:t> </a:t>
            </a:r>
            <a:r>
              <a:rPr lang="en-US" dirty="0" err="1"/>
              <a:t>otsis</a:t>
            </a:r>
            <a:r>
              <a:rPr lang="en-US" dirty="0"/>
              <a:t> </a:t>
            </a:r>
            <a:r>
              <a:rPr lang="en-US" dirty="0" err="1"/>
              <a:t>roma</a:t>
            </a:r>
            <a:r>
              <a:rPr lang="en-US" dirty="0"/>
              <a:t> </a:t>
            </a:r>
            <a:r>
              <a:rPr lang="en-US" dirty="0" err="1"/>
              <a:t>päritolu</a:t>
            </a:r>
            <a:r>
              <a:rPr lang="en-US" dirty="0"/>
              <a:t> </a:t>
            </a:r>
            <a:r>
              <a:rPr lang="en-US" dirty="0" err="1"/>
              <a:t>kunstnikku</a:t>
            </a:r>
            <a:r>
              <a:rPr lang="en-US" dirty="0"/>
              <a:t> kas </a:t>
            </a:r>
            <a:r>
              <a:rPr lang="en-US" dirty="0" err="1"/>
              <a:t>Tshehhist</a:t>
            </a:r>
            <a:r>
              <a:rPr lang="en-US" dirty="0"/>
              <a:t>, </a:t>
            </a:r>
            <a:r>
              <a:rPr lang="en-US" dirty="0" err="1"/>
              <a:t>Poolast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Bulgaariast</a:t>
            </a:r>
            <a:r>
              <a:rPr lang="en-US" dirty="0"/>
              <a:t> ja me </a:t>
            </a:r>
            <a:r>
              <a:rPr lang="en-US" dirty="0" err="1"/>
              <a:t>saatsime</a:t>
            </a:r>
            <a:r>
              <a:rPr lang="en-US" dirty="0"/>
              <a:t> </a:t>
            </a:r>
            <a:r>
              <a:rPr lang="en-US" dirty="0" err="1"/>
              <a:t>üleskutse</a:t>
            </a:r>
            <a:r>
              <a:rPr lang="en-US" dirty="0"/>
              <a:t> </a:t>
            </a:r>
            <a:r>
              <a:rPr lang="en-US" dirty="0" err="1"/>
              <a:t>laiali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kontaktidele</a:t>
            </a:r>
            <a:r>
              <a:rPr lang="en-US" dirty="0"/>
              <a:t> Plzen 2015, Wroclaw 2016 ja Plovdiv 2019 </a:t>
            </a:r>
            <a:r>
              <a:rPr lang="en-US" dirty="0" err="1"/>
              <a:t>kontaktidele</a:t>
            </a:r>
            <a:r>
              <a:rPr lang="en-US" dirty="0"/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7B0D-3EC1-4915-F3D9-F9DD196B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Selgelt</a:t>
            </a:r>
            <a:r>
              <a:rPr lang="en-US" dirty="0"/>
              <a:t> </a:t>
            </a:r>
            <a:r>
              <a:rPr lang="en-US" dirty="0" err="1"/>
              <a:t>kirjeldatud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 </a:t>
            </a:r>
            <a:r>
              <a:rPr lang="en-US" dirty="0" err="1"/>
              <a:t>profiil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72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8"/>
          <p:cNvPicPr preferRelativeResize="0"/>
          <p:nvPr/>
        </p:nvPicPr>
        <p:blipFill rotWithShape="1">
          <a:blip r:embed="rId3">
            <a:alphaModFix/>
          </a:blip>
          <a:srcRect l="31789" r="32419" b="-755"/>
          <a:stretch/>
        </p:blipFill>
        <p:spPr>
          <a:xfrm>
            <a:off x="8578800" y="-32150"/>
            <a:ext cx="3652326" cy="69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8"/>
          <p:cNvSpPr txBox="1">
            <a:spLocks noGrp="1"/>
          </p:cNvSpPr>
          <p:nvPr>
            <p:ph type="title"/>
          </p:nvPr>
        </p:nvSpPr>
        <p:spPr>
          <a:xfrm>
            <a:off x="415600" y="619470"/>
            <a:ext cx="67281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Tartu 2024 </a:t>
            </a:r>
            <a:r>
              <a:rPr lang="en-US" dirty="0" err="1"/>
              <a:t>levitab</a:t>
            </a:r>
            <a:endParaRPr dirty="0"/>
          </a:p>
        </p:txBody>
      </p:sp>
      <p:sp>
        <p:nvSpPr>
          <p:cNvPr id="383" name="Google Shape;383;p48"/>
          <p:cNvSpPr txBox="1">
            <a:spLocks noGrp="1"/>
          </p:cNvSpPr>
          <p:nvPr>
            <p:ph type="body" idx="1"/>
          </p:nvPr>
        </p:nvSpPr>
        <p:spPr>
          <a:xfrm>
            <a:off x="349933" y="1732308"/>
            <a:ext cx="7537500" cy="4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700"/>
              <a:buNone/>
            </a:pP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Tartu 2024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levitab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üleskutset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oma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kontaktide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hulgas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nendes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kultuuripealinnades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kellega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meil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väga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hea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suhe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. Mitte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kõik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varasemad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kultuuripealinnad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pole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aktiivsed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, aga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meil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väga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head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suhted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mh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b="1" dirty="0">
                <a:latin typeface="Montserrat"/>
                <a:ea typeface="Montserrat"/>
                <a:cs typeface="Montserrat"/>
                <a:sym typeface="Montserrat"/>
              </a:rPr>
              <a:t>Wroclaw 2016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00" b="1" dirty="0">
                <a:latin typeface="Montserrat"/>
                <a:ea typeface="Montserrat"/>
                <a:cs typeface="Montserrat"/>
                <a:sym typeface="Montserrat"/>
              </a:rPr>
              <a:t>Aarhus 2017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00" b="1" dirty="0">
                <a:latin typeface="Montserrat"/>
                <a:ea typeface="Montserrat"/>
                <a:cs typeface="Montserrat"/>
                <a:sym typeface="Montserrat"/>
              </a:rPr>
              <a:t>Leeuwarden 2018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00" b="1" dirty="0">
                <a:latin typeface="Montserrat"/>
                <a:ea typeface="Montserrat"/>
                <a:cs typeface="Montserrat"/>
                <a:sym typeface="Montserrat"/>
              </a:rPr>
              <a:t>Kaunas 2022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00" b="1" dirty="0">
                <a:latin typeface="Montserrat"/>
                <a:ea typeface="Montserrat"/>
                <a:cs typeface="Montserrat"/>
                <a:sym typeface="Montserrat"/>
              </a:rPr>
              <a:t>Veszprem 2023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00" b="1" dirty="0">
                <a:latin typeface="Montserrat"/>
                <a:ea typeface="Montserrat"/>
                <a:cs typeface="Montserrat"/>
                <a:sym typeface="Montserrat"/>
              </a:rPr>
              <a:t>Bodo 2024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00" b="1" dirty="0">
                <a:latin typeface="Montserrat"/>
                <a:ea typeface="Montserrat"/>
                <a:cs typeface="Montserrat"/>
                <a:sym typeface="Montserrat"/>
              </a:rPr>
              <a:t>Salzkammergut 2024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00" b="1" dirty="0">
                <a:latin typeface="Montserrat"/>
                <a:ea typeface="Montserrat"/>
                <a:cs typeface="Montserrat"/>
                <a:sym typeface="Montserrat"/>
              </a:rPr>
              <a:t>Oulu 2026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tiimidega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kelle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taga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oma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võrgustik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kultuurikorraldajaid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 ja </a:t>
            </a:r>
            <a:r>
              <a:rPr lang="en-US" sz="2100" dirty="0" err="1">
                <a:latin typeface="Montserrat"/>
                <a:ea typeface="Montserrat"/>
                <a:cs typeface="Montserrat"/>
                <a:sym typeface="Montserrat"/>
              </a:rPr>
              <a:t>institutsioone</a:t>
            </a:r>
            <a:r>
              <a:rPr lang="en-US" sz="21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4" name="Google Shape;384;p48"/>
          <p:cNvCxnSpPr/>
          <p:nvPr/>
        </p:nvCxnSpPr>
        <p:spPr>
          <a:xfrm>
            <a:off x="7532763" y="3956533"/>
            <a:ext cx="302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5" name="Google Shape;385;p48"/>
          <p:cNvCxnSpPr/>
          <p:nvPr/>
        </p:nvCxnSpPr>
        <p:spPr>
          <a:xfrm>
            <a:off x="8578796" y="3429000"/>
            <a:ext cx="3021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20F90E-28ED-F90E-9637-0EE47BA4E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432AA-6968-3621-48CE-3A4BA32610F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r>
              <a:rPr lang="fi-FI" dirty="0"/>
              <a:t>Vaata ja </a:t>
            </a:r>
            <a:r>
              <a:rPr lang="fi-FI" dirty="0" err="1"/>
              <a:t>loe</a:t>
            </a:r>
            <a:r>
              <a:rPr lang="fi-FI" dirty="0"/>
              <a:t> </a:t>
            </a:r>
            <a:r>
              <a:rPr lang="fi-FI" dirty="0" err="1"/>
              <a:t>kindlasti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https://tartu2024.ee/ettevalmistused/abiks-kultuurikorraldajale/rahvusvahelised-partnerid</a:t>
            </a:r>
            <a:endParaRPr lang="fi-FI" dirty="0"/>
          </a:p>
          <a:p>
            <a:pPr marL="5080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F7B0D-3EC1-4915-F3D9-F9DD196B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Loe</a:t>
            </a:r>
            <a:r>
              <a:rPr lang="en-US" dirty="0"/>
              <a:t> ja </a:t>
            </a:r>
            <a:r>
              <a:rPr lang="en-US" dirty="0" err="1"/>
              <a:t>vaata</a:t>
            </a:r>
            <a:r>
              <a:rPr lang="en-US" dirty="0"/>
              <a:t> </a:t>
            </a:r>
            <a:r>
              <a:rPr lang="en-US" dirty="0" err="1"/>
              <a:t>lisaks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4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8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4525" r="17457"/>
          <a:stretch/>
        </p:blipFill>
        <p:spPr>
          <a:xfrm>
            <a:off x="8280400" y="4675"/>
            <a:ext cx="3911598" cy="6857999"/>
          </a:xfrm>
          <a:prstGeom prst="rect">
            <a:avLst/>
          </a:prstGeom>
        </p:spPr>
      </p:pic>
      <p:sp>
        <p:nvSpPr>
          <p:cNvPr id="716" name="Google Shape;716;p80"/>
          <p:cNvSpPr txBox="1">
            <a:spLocks noGrp="1"/>
          </p:cNvSpPr>
          <p:nvPr>
            <p:ph type="ctrTitle"/>
          </p:nvPr>
        </p:nvSpPr>
        <p:spPr>
          <a:xfrm>
            <a:off x="447850" y="2410326"/>
            <a:ext cx="6854700" cy="172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Koos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tegudele!</a:t>
            </a:r>
            <a:endParaRPr/>
          </a:p>
        </p:txBody>
      </p:sp>
      <p:grpSp>
        <p:nvGrpSpPr>
          <p:cNvPr id="717" name="Google Shape;717;p80"/>
          <p:cNvGrpSpPr/>
          <p:nvPr/>
        </p:nvGrpSpPr>
        <p:grpSpPr>
          <a:xfrm>
            <a:off x="7724032" y="507093"/>
            <a:ext cx="973451" cy="5853161"/>
            <a:chOff x="7556315" y="507093"/>
            <a:chExt cx="973451" cy="5853161"/>
          </a:xfrm>
        </p:grpSpPr>
        <p:cxnSp>
          <p:nvCxnSpPr>
            <p:cNvPr id="718" name="Google Shape;718;p80"/>
            <p:cNvCxnSpPr/>
            <p:nvPr/>
          </p:nvCxnSpPr>
          <p:spPr>
            <a:xfrm>
              <a:off x="7556315" y="507093"/>
              <a:ext cx="0" cy="26760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9" name="Google Shape;719;p80"/>
            <p:cNvCxnSpPr/>
            <p:nvPr/>
          </p:nvCxnSpPr>
          <p:spPr>
            <a:xfrm>
              <a:off x="7556315" y="3684254"/>
              <a:ext cx="0" cy="267600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0" name="Google Shape;720;p80"/>
            <p:cNvCxnSpPr/>
            <p:nvPr/>
          </p:nvCxnSpPr>
          <p:spPr>
            <a:xfrm>
              <a:off x="7809971" y="3423920"/>
              <a:ext cx="284100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1" name="Google Shape;721;p80"/>
            <p:cNvCxnSpPr/>
            <p:nvPr/>
          </p:nvCxnSpPr>
          <p:spPr>
            <a:xfrm>
              <a:off x="8094166" y="3423920"/>
              <a:ext cx="435600" cy="0"/>
            </a:xfrm>
            <a:prstGeom prst="straightConnector1">
              <a:avLst/>
            </a:prstGeom>
            <a:noFill/>
            <a:ln w="317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Tartu 2024 PowerPoint esitlus">
  <a:themeElements>
    <a:clrScheme name="Custom 1">
      <a:dk1>
        <a:srgbClr val="000000"/>
      </a:dk1>
      <a:lt1>
        <a:srgbClr val="FFFFFF"/>
      </a:lt1>
      <a:dk2>
        <a:srgbClr val="002549"/>
      </a:dk2>
      <a:lt2>
        <a:srgbClr val="CCCCCC"/>
      </a:lt2>
      <a:accent1>
        <a:srgbClr val="14E4D7"/>
      </a:accent1>
      <a:accent2>
        <a:srgbClr val="F58AD8"/>
      </a:accent2>
      <a:accent3>
        <a:srgbClr val="DBFF00"/>
      </a:accent3>
      <a:accent4>
        <a:srgbClr val="FE4700"/>
      </a:accent4>
      <a:accent5>
        <a:srgbClr val="90CB00"/>
      </a:accent5>
      <a:accent6>
        <a:srgbClr val="00A1B1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296</Words>
  <Application>Microsoft Office PowerPoint</Application>
  <PresentationFormat>Widescreen</PresentationFormat>
  <Paragraphs>21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Syne</vt:lpstr>
      <vt:lpstr>Montserrat</vt:lpstr>
      <vt:lpstr>Syne Medium</vt:lpstr>
      <vt:lpstr>Syne SemiBold</vt:lpstr>
      <vt:lpstr>Arial</vt:lpstr>
      <vt:lpstr>Montserrat SemiBold</vt:lpstr>
      <vt:lpstr>Tartu 2024 PowerPoint esitlus</vt:lpstr>
      <vt:lpstr>    Tartu 2024- rahvusvaheline koostöö </vt:lpstr>
      <vt:lpstr>Selge nägemus </vt:lpstr>
      <vt:lpstr>Teha oma uuring </vt:lpstr>
      <vt:lpstr>Piisav ajavaru   </vt:lpstr>
      <vt:lpstr>Selgelt sõnastatud ootused </vt:lpstr>
      <vt:lpstr>Selgelt kirjeldatud partneri profiil </vt:lpstr>
      <vt:lpstr>Tartu 2024 levitab</vt:lpstr>
      <vt:lpstr>Loe ja vaata lisaks</vt:lpstr>
      <vt:lpstr>Koos tegudele!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2024- aasta tiitliaastani</dc:title>
  <dc:creator>annelalaaneots annelalaaneots</dc:creator>
  <cp:lastModifiedBy>Annela Laaneots</cp:lastModifiedBy>
  <cp:revision>19</cp:revision>
  <dcterms:modified xsi:type="dcterms:W3CDTF">2023-02-16T09:09:49Z</dcterms:modified>
</cp:coreProperties>
</file>