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Medium" pitchFamily="2" charset="77"/>
      <p:regular r:id="rId22"/>
      <p:bold r:id="rId23"/>
      <p:italic r:id="rId24"/>
      <p:boldItalic r:id="rId25"/>
    </p:embeddedFont>
    <p:embeddedFont>
      <p:font typeface="Montserrat SemiBold" pitchFamily="2" charset="77"/>
      <p:regular r:id="rId26"/>
      <p:bold r:id="rId27"/>
      <p:italic r:id="rId28"/>
      <p:boldItalic r:id="rId29"/>
    </p:embeddedFont>
    <p:embeddedFont>
      <p:font typeface="Syne" pitchFamily="2" charset="77"/>
      <p:regular r:id="rId30"/>
      <p:bold r:id="rId31"/>
    </p:embeddedFont>
    <p:embeddedFont>
      <p:font typeface="Syne Medium" pitchFamily="2" charset="77"/>
      <p:regular r:id="rId32"/>
      <p:bold r:id="rId33"/>
    </p:embeddedFont>
    <p:embeddedFont>
      <p:font typeface="Syne SemiBold" pitchFamily="2" charset="77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4778ff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4778ff8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6811e879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06811e879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06811e879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334" name="Google Shape;334;g206811e879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06811e87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06811e879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6811e879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6811e879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6811e879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6811e879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6811e879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06811e879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06811e879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06811e879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06811e879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06811e879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6811e87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06811e87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06811e879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06811e879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Sisuslaid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14772" y="2131230"/>
            <a:ext cx="11161413" cy="394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11161413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6057900" y="6346148"/>
            <a:ext cx="571226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TARTU2024.EE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1_Sisuslaid: pealkiri; üks tulp 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6895878" y="0"/>
            <a:ext cx="529612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14773" y="2131230"/>
            <a:ext cx="5314527" cy="394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5314529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1_Sisuslaid: pealkiri; üks tulp 7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6895878" y="0"/>
            <a:ext cx="529612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5314529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480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3"/>
          </p:nvPr>
        </p:nvSpPr>
        <p:spPr>
          <a:xfrm>
            <a:off x="514351" y="2086538"/>
            <a:ext cx="5314950" cy="4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8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>
            <a:spLocks noGrp="1"/>
          </p:cNvSpPr>
          <p:nvPr>
            <p:ph type="pic" idx="2"/>
          </p:nvPr>
        </p:nvSpPr>
        <p:spPr>
          <a:xfrm>
            <a:off x="6895878" y="0"/>
            <a:ext cx="5296122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480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3"/>
          </p:nvPr>
        </p:nvSpPr>
        <p:spPr>
          <a:xfrm>
            <a:off x="514350" y="1554134"/>
            <a:ext cx="5315229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5314807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sitaat: 1">
  <p:cSld name="1_Suur tekst: punane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521241" y="1263316"/>
            <a:ext cx="11147671" cy="403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6600" b="0" i="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6152" y="531007"/>
            <a:ext cx="662761" cy="5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42" y="5799567"/>
            <a:ext cx="558253" cy="5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1317367" y="5738150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>
              <a:spcBef>
                <a:spcPts val="1000"/>
              </a:spcBef>
              <a:spcAft>
                <a:spcPts val="0"/>
              </a:spcAft>
              <a:buSzPts val="2000"/>
              <a:buFont typeface="Montserrat"/>
              <a:buChar char="•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1317367" y="6130425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sitaat: 2">
  <p:cSld name="1_Suur tekst: punane_1">
    <p:bg>
      <p:bgPr>
        <a:solidFill>
          <a:schemeClr val="accen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521241" y="1263316"/>
            <a:ext cx="111477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6600" b="0" i="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6152" y="531007"/>
            <a:ext cx="662760" cy="5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42" y="5799567"/>
            <a:ext cx="558254" cy="5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317367" y="5738150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Font typeface="Montserrat"/>
              <a:buChar char="●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rtl="0"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1317367" y="6130425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sitaat: 3">
  <p:cSld name="1_Suur tekst: punane_2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521241" y="1263316"/>
            <a:ext cx="111477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6600" b="0" i="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6152" y="531007"/>
            <a:ext cx="662760" cy="5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42" y="5799567"/>
            <a:ext cx="558254" cy="5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317367" y="5738150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Font typeface="Montserrat"/>
              <a:buChar char="●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rtl="0"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2"/>
          </p:nvPr>
        </p:nvSpPr>
        <p:spPr>
          <a:xfrm>
            <a:off x="1317367" y="6130425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ekst/number: 1">
  <p:cSld name="Suur tekst: punane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66384" y="1429657"/>
            <a:ext cx="10555266" cy="30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12400" b="1" i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2204581" y="4465818"/>
            <a:ext cx="7878872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0" i="0">
                <a:latin typeface="Syne Medium"/>
                <a:ea typeface="Syne Medium"/>
                <a:cs typeface="Syne Medium"/>
                <a:sym typeface="Syne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ekst/number: 2">
  <p:cSld name="1_Suur tekst: punane 4">
    <p:bg>
      <p:bgPr>
        <a:solidFill>
          <a:schemeClr val="accen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66384" y="1429657"/>
            <a:ext cx="10555266" cy="30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12400" b="1" i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2204581" y="4465818"/>
            <a:ext cx="7878872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0" i="0">
                <a:latin typeface="Syne Medium"/>
                <a:ea typeface="Syne Medium"/>
                <a:cs typeface="Syne Medium"/>
                <a:sym typeface="Syne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ekst/number: 3">
  <p:cSld name="1_Suur tekst: punane 5"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66384" y="1429657"/>
            <a:ext cx="10555266" cy="30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12400" b="1" i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2204581" y="4465818"/>
            <a:ext cx="7878872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0" i="0">
                <a:latin typeface="Syne Medium"/>
                <a:ea typeface="Syne Medium"/>
                <a:cs typeface="Syne Medium"/>
                <a:sym typeface="Syne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fotoslaid">
  <p:cSld name="Suur fotoslai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 ja alapealkiri; kaks tulpa">
  <p:cSld name="Sisuslaid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14771" y="504969"/>
            <a:ext cx="11161413" cy="13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869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349285" y="2820472"/>
            <a:ext cx="5326899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3"/>
          </p:nvPr>
        </p:nvSpPr>
        <p:spPr>
          <a:xfrm>
            <a:off x="514350" y="2086538"/>
            <a:ext cx="11161713" cy="4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6057900" y="6346148"/>
            <a:ext cx="571226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TARTU2024.EE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slaid: 1" type="title">
  <p:cSld name="TITLE">
    <p:bg>
      <p:bgPr>
        <a:solidFill>
          <a:schemeClr val="accent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784" y="409903"/>
            <a:ext cx="660874" cy="43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753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3"/>
          </p:nvPr>
        </p:nvSpPr>
        <p:spPr>
          <a:xfrm>
            <a:off x="508000" y="5810250"/>
            <a:ext cx="39763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4"/>
          </p:nvPr>
        </p:nvSpPr>
        <p:spPr>
          <a:xfrm>
            <a:off x="4483474" y="5295900"/>
            <a:ext cx="2792385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5"/>
          </p:nvPr>
        </p:nvSpPr>
        <p:spPr>
          <a:xfrm>
            <a:off x="4484326" y="5810250"/>
            <a:ext cx="3088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slaid: 2">
  <p:cSld name="1_Tiitelslaid: 1"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2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784" y="409903"/>
            <a:ext cx="660874" cy="43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753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3"/>
          </p:nvPr>
        </p:nvSpPr>
        <p:spPr>
          <a:xfrm>
            <a:off x="508000" y="5810250"/>
            <a:ext cx="39763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4"/>
          </p:nvPr>
        </p:nvSpPr>
        <p:spPr>
          <a:xfrm>
            <a:off x="4483474" y="5295900"/>
            <a:ext cx="2792385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5"/>
          </p:nvPr>
        </p:nvSpPr>
        <p:spPr>
          <a:xfrm>
            <a:off x="4484326" y="5810250"/>
            <a:ext cx="3063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slaid: 3">
  <p:cSld name="1_Tiitelslaid: 1 2"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8317325" y="0"/>
            <a:ext cx="387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3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145" name="Google Shape;145;p23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23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23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8" name="Google Shape;148;p23"/>
          <p:cNvCxnSpPr/>
          <p:nvPr/>
        </p:nvCxnSpPr>
        <p:spPr>
          <a:xfrm>
            <a:off x="11429215" y="3423919"/>
            <a:ext cx="76278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3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2">
            <a:alphaModFix/>
          </a:blip>
          <a:srcRect t="6645" b="12652"/>
          <a:stretch/>
        </p:blipFill>
        <p:spPr>
          <a:xfrm>
            <a:off x="9413958" y="1"/>
            <a:ext cx="16357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4784" y="409903"/>
            <a:ext cx="660874" cy="43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753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508000" y="5810250"/>
            <a:ext cx="39763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3"/>
          </p:nvPr>
        </p:nvSpPr>
        <p:spPr>
          <a:xfrm>
            <a:off x="4483474" y="5295900"/>
            <a:ext cx="2792385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4"/>
          </p:nvPr>
        </p:nvSpPr>
        <p:spPr>
          <a:xfrm>
            <a:off x="4484326" y="5810250"/>
            <a:ext cx="3063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mavahetusslaid: 1">
  <p:cSld name="1_Tiitelslaid: 1 3">
    <p:bg>
      <p:bgPr>
        <a:solidFill>
          <a:schemeClr val="accent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477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mavahetusslaid: 2">
  <p:cSld name="1_Tiitelslaid: 1 4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477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mavahetusslaid: 3">
  <p:cSld name="1_Tiitelslaid: 1 5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6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477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: 1">
  <p:cSld name="Lõpuslaid">
    <p:bg>
      <p:bgPr>
        <a:solidFill>
          <a:schemeClr val="accent3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7"/>
          <p:cNvSpPr txBox="1">
            <a:spLocks noGrp="1"/>
          </p:cNvSpPr>
          <p:nvPr>
            <p:ph type="ctrTitle"/>
          </p:nvPr>
        </p:nvSpPr>
        <p:spPr>
          <a:xfrm>
            <a:off x="447843" y="505327"/>
            <a:ext cx="6854832" cy="245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72" y="5473874"/>
            <a:ext cx="3830839" cy="57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08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354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2886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4827567" y="6313118"/>
            <a:ext cx="1772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2575823" y="6321966"/>
            <a:ext cx="2016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77727" y="6313117"/>
            <a:ext cx="1579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447675" y="3231998"/>
            <a:ext cx="6854825" cy="172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: 2">
  <p:cSld name="1_Tiitelslaid: 1 6">
    <p:bg>
      <p:bgPr>
        <a:solidFill>
          <a:schemeClr val="accent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447843" y="505327"/>
            <a:ext cx="6854832" cy="245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72" y="5473874"/>
            <a:ext cx="3830839" cy="57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447675" y="3231998"/>
            <a:ext cx="6854825" cy="172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08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354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2886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4827567" y="6313118"/>
            <a:ext cx="1772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2575823" y="6321966"/>
            <a:ext cx="2016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677727" y="6313117"/>
            <a:ext cx="1579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: 3">
  <p:cSld name="Lõpuslaid 3">
    <p:bg>
      <p:bgPr>
        <a:solidFill>
          <a:schemeClr val="accen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9"/>
          <p:cNvSpPr txBox="1">
            <a:spLocks noGrp="1"/>
          </p:cNvSpPr>
          <p:nvPr>
            <p:ph type="ctrTitle"/>
          </p:nvPr>
        </p:nvSpPr>
        <p:spPr>
          <a:xfrm>
            <a:off x="447843" y="505327"/>
            <a:ext cx="6854832" cy="245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72" y="5473874"/>
            <a:ext cx="3830839" cy="57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47675" y="3231998"/>
            <a:ext cx="6854825" cy="172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08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354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2886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4827567" y="6313118"/>
            <a:ext cx="1772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2575823" y="6321966"/>
            <a:ext cx="2016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677727" y="6313117"/>
            <a:ext cx="1579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rvid">
  <p:cSld name="Värvid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 ja pikem alapealkiri; kaks tulpa">
  <p:cSld name="Sisuslaid 3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11161413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869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349285" y="2820472"/>
            <a:ext cx="5326899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514350" y="1554134"/>
            <a:ext cx="11161713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6057900" y="6346148"/>
            <a:ext cx="571226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TARTU2024.EE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Sisuslaid pildiga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14773" y="2131230"/>
            <a:ext cx="6672546" cy="394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6672548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1_Sisuslaid: pealkiri; üks tul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14772" y="504969"/>
            <a:ext cx="6672548" cy="13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514350" y="2086538"/>
            <a:ext cx="6672727" cy="4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279916" y="0"/>
            <a:ext cx="391208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8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55" name="Google Shape;55;p8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8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8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279916" y="0"/>
            <a:ext cx="39120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9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65" name="Google Shape;65;p9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9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9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5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8279916" y="0"/>
            <a:ext cx="39120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10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75" name="Google Shape;75;p10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10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10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5643562" y="2971800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lka.ee/sihtkapitali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KPvEFxB2gYeK7rc0e_t0RqvTMclZ7H2/edit?usp=sharing&amp;ouid=115599942217799775561&amp;rtpof=true&amp;sd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tk.ee/toetusfondid-ja-programmid/teised-programmid/siseriiklikud-programmi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tk.ee/meede-peipsiveere-program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tk.ee/meede-setomaa-program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k.ee/et/toetatavad-tegevused/keskkonnateadlikkuse-program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900" cy="44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Sille Talvet-Unt</a:t>
            </a: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Kuidas leida lisarahastust?</a:t>
            </a:r>
            <a:endParaRPr i="1"/>
          </a:p>
        </p:txBody>
      </p:sp>
      <p:pic>
        <p:nvPicPr>
          <p:cNvPr id="210" name="Google Shape;210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6573" r="5409"/>
          <a:stretch/>
        </p:blipFill>
        <p:spPr>
          <a:xfrm>
            <a:off x="8280400" y="0"/>
            <a:ext cx="3911598" cy="6857999"/>
          </a:xfrm>
          <a:prstGeom prst="rect">
            <a:avLst/>
          </a:prstGeom>
        </p:spPr>
      </p:pic>
      <p:sp>
        <p:nvSpPr>
          <p:cNvPr id="211" name="Google Shape;211;p31"/>
          <p:cNvSpPr txBox="1">
            <a:spLocks noGrp="1"/>
          </p:cNvSpPr>
          <p:nvPr>
            <p:ph type="body" idx="3"/>
          </p:nvPr>
        </p:nvSpPr>
        <p:spPr>
          <a:xfrm>
            <a:off x="508000" y="5810250"/>
            <a:ext cx="39762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4"/>
          </p:nvPr>
        </p:nvSpPr>
        <p:spPr>
          <a:xfrm>
            <a:off x="4483474" y="5295900"/>
            <a:ext cx="2792400" cy="44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5"/>
          </p:nvPr>
        </p:nvSpPr>
        <p:spPr>
          <a:xfrm>
            <a:off x="4484326" y="5810250"/>
            <a:ext cx="30885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08.02.2023</a:t>
            </a:r>
            <a:endParaRPr/>
          </a:p>
        </p:txBody>
      </p:sp>
      <p:grpSp>
        <p:nvGrpSpPr>
          <p:cNvPr id="214" name="Google Shape;214;p31"/>
          <p:cNvGrpSpPr/>
          <p:nvPr/>
        </p:nvGrpSpPr>
        <p:grpSpPr>
          <a:xfrm>
            <a:off x="7724032" y="507093"/>
            <a:ext cx="973451" cy="5853161"/>
            <a:chOff x="7556315" y="507093"/>
            <a:chExt cx="973451" cy="5853161"/>
          </a:xfrm>
        </p:grpSpPr>
        <p:cxnSp>
          <p:nvCxnSpPr>
            <p:cNvPr id="215" name="Google Shape;215;p31"/>
            <p:cNvCxnSpPr/>
            <p:nvPr/>
          </p:nvCxnSpPr>
          <p:spPr>
            <a:xfrm>
              <a:off x="7556315" y="507093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31"/>
            <p:cNvCxnSpPr/>
            <p:nvPr/>
          </p:nvCxnSpPr>
          <p:spPr>
            <a:xfrm>
              <a:off x="7556315" y="3684254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31"/>
            <p:cNvCxnSpPr/>
            <p:nvPr/>
          </p:nvCxnSpPr>
          <p:spPr>
            <a:xfrm>
              <a:off x="7809971" y="3423920"/>
              <a:ext cx="284100" cy="0"/>
            </a:xfrm>
            <a:prstGeom prst="straightConnector1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31"/>
            <p:cNvCxnSpPr/>
            <p:nvPr/>
          </p:nvCxnSpPr>
          <p:spPr>
            <a:xfrm>
              <a:off x="8094166" y="3423920"/>
              <a:ext cx="435600" cy="0"/>
            </a:xfrm>
            <a:prstGeom prst="straightConnector1">
              <a:avLst/>
            </a:prstGeom>
            <a:noFill/>
            <a:ln w="31750" cap="flat" cmpd="sng">
              <a:solidFill>
                <a:srgbClr val="DBFF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title"/>
          </p:nvPr>
        </p:nvSpPr>
        <p:spPr>
          <a:xfrm>
            <a:off x="514777" y="337700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Eesti </a:t>
            </a:r>
            <a:r>
              <a:rPr lang="en-US" dirty="0" err="1"/>
              <a:t>Kultuurkapitali</a:t>
            </a:r>
            <a:r>
              <a:rPr lang="en-US" dirty="0"/>
              <a:t> </a:t>
            </a:r>
            <a:r>
              <a:rPr lang="en-US" dirty="0" err="1"/>
              <a:t>sihtkapitalid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hlinkClick r:id="rId3"/>
              </a:rPr>
              <a:t>https://</a:t>
            </a:r>
            <a:r>
              <a:rPr lang="en-US" sz="1900" dirty="0" err="1">
                <a:hlinkClick r:id="rId3"/>
              </a:rPr>
              <a:t>kulka.ee</a:t>
            </a:r>
            <a:r>
              <a:rPr lang="en-US" sz="1900" dirty="0">
                <a:hlinkClick r:id="rId3"/>
              </a:rPr>
              <a:t>/</a:t>
            </a:r>
            <a:r>
              <a:rPr lang="en-US" sz="1900" dirty="0" err="1">
                <a:hlinkClick r:id="rId3"/>
              </a:rPr>
              <a:t>sihtkapitalid</a:t>
            </a:r>
            <a:r>
              <a:rPr lang="en-US" sz="1900" dirty="0">
                <a:hlinkClick r:id="rId3"/>
              </a:rPr>
              <a:t> </a:t>
            </a:r>
            <a:endParaRPr sz="1900" dirty="0"/>
          </a:p>
        </p:txBody>
      </p:sp>
      <p:sp>
        <p:nvSpPr>
          <p:cNvPr id="321" name="Google Shape;321;p40"/>
          <p:cNvSpPr txBox="1">
            <a:spLocks noGrp="1"/>
          </p:cNvSpPr>
          <p:nvPr>
            <p:ph type="body" idx="1"/>
          </p:nvPr>
        </p:nvSpPr>
        <p:spPr>
          <a:xfrm>
            <a:off x="514775" y="2565225"/>
            <a:ext cx="5644500" cy="351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66395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Kagu-Eesti </a:t>
            </a:r>
            <a:r>
              <a:rPr lang="en-US" dirty="0" err="1"/>
              <a:t>kultuuri</a:t>
            </a:r>
            <a:r>
              <a:rPr lang="en-US" dirty="0"/>
              <a:t> ja </a:t>
            </a:r>
            <a:r>
              <a:rPr lang="en-US" dirty="0" err="1"/>
              <a:t>inspiratsiooni</a:t>
            </a:r>
            <a:r>
              <a:rPr lang="en-US" dirty="0"/>
              <a:t>-festival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SANNA (?)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Leevaku</a:t>
            </a:r>
            <a:r>
              <a:rPr lang="en-US" dirty="0"/>
              <a:t> </a:t>
            </a:r>
            <a:r>
              <a:rPr lang="en-US" dirty="0" err="1"/>
              <a:t>kullakaevur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Seto</a:t>
            </a:r>
            <a:r>
              <a:rPr lang="en-US" dirty="0"/>
              <a:t> </a:t>
            </a:r>
            <a:r>
              <a:rPr lang="en-US" dirty="0" err="1"/>
              <a:t>tantsupidu</a:t>
            </a:r>
            <a:r>
              <a:rPr lang="en-US" dirty="0"/>
              <a:t> „</a:t>
            </a:r>
            <a:r>
              <a:rPr lang="en-US" dirty="0" err="1"/>
              <a:t>Kad´ah</a:t>
            </a:r>
            <a:r>
              <a:rPr lang="en-US" dirty="0"/>
              <a:t> </a:t>
            </a:r>
            <a:r>
              <a:rPr lang="en-US" dirty="0" err="1"/>
              <a:t>kavvõkõ</a:t>
            </a:r>
            <a:r>
              <a:rPr lang="en-US" dirty="0"/>
              <a:t>´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linna</a:t>
            </a:r>
            <a:r>
              <a:rPr lang="en-US" dirty="0"/>
              <a:t> </a:t>
            </a:r>
            <a:r>
              <a:rPr lang="en-US" dirty="0" err="1"/>
              <a:t>Valga</a:t>
            </a:r>
            <a:r>
              <a:rPr lang="en-US" dirty="0"/>
              <a:t>-Valka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I </a:t>
            </a:r>
            <a:r>
              <a:rPr lang="en-US" dirty="0" err="1"/>
              <a:t>Kodavere</a:t>
            </a:r>
            <a:r>
              <a:rPr lang="en-US" dirty="0"/>
              <a:t> </a:t>
            </a:r>
            <a:r>
              <a:rPr lang="en-US" dirty="0" err="1"/>
              <a:t>laalupido</a:t>
            </a:r>
            <a:r>
              <a:rPr lang="en-US" dirty="0"/>
              <a:t> 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Taliteed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KMOMID</a:t>
            </a:r>
            <a:endParaRPr dirty="0"/>
          </a:p>
        </p:txBody>
      </p:sp>
      <p:pic>
        <p:nvPicPr>
          <p:cNvPr id="322" name="Google Shape;32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66" y="3514440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2782220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3188281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3886418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66" y="4974443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5346421"/>
            <a:ext cx="282550" cy="27975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 txBox="1"/>
          <p:nvPr/>
        </p:nvSpPr>
        <p:spPr>
          <a:xfrm>
            <a:off x="6779275" y="5254200"/>
            <a:ext cx="54315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Toetuse summad erinevad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Taotlemine: 20.02; 20.05; 20.09; 20.11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66" y="4242222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66" y="4591895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body" idx="1"/>
          </p:nvPr>
        </p:nvSpPr>
        <p:spPr>
          <a:xfrm>
            <a:off x="465575" y="1208850"/>
            <a:ext cx="8222100" cy="3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en-US" b="1" dirty="0" err="1"/>
              <a:t>linkidega</a:t>
            </a:r>
            <a:r>
              <a:rPr lang="en-US" b="1" dirty="0"/>
              <a:t>: 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https://docs.google.com/spreadsheets/d/11KPvEFxB2gYeK7rc0e_t0RqvTMclZ7H2/edit?usp=sharing&amp;ouid=115599942217799775561&amp;rtpof=true&amp;sd=true</a:t>
            </a:r>
            <a:r>
              <a:rPr lang="en-US" sz="1600" dirty="0"/>
              <a:t> </a:t>
            </a: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b="1" dirty="0" err="1"/>
              <a:t>Suur</a:t>
            </a:r>
            <a:r>
              <a:rPr lang="en-US" b="1" dirty="0"/>
              <a:t> </a:t>
            </a:r>
            <a:r>
              <a:rPr lang="en-US" b="1" dirty="0" err="1"/>
              <a:t>tänu</a:t>
            </a:r>
            <a:r>
              <a:rPr lang="en-US" b="1" dirty="0"/>
              <a:t>!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dirty="0"/>
              <a:t>sille.talvet-unt@tartu2024.ee</a:t>
            </a:r>
            <a:endParaRPr dirty="0"/>
          </a:p>
        </p:txBody>
      </p:sp>
      <p:pic>
        <p:nvPicPr>
          <p:cNvPr id="337" name="Google Shape;3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0475" y="1676850"/>
            <a:ext cx="4681525" cy="46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1"/>
          <p:cNvSpPr/>
          <p:nvPr/>
        </p:nvSpPr>
        <p:spPr>
          <a:xfrm>
            <a:off x="8262325" y="6258100"/>
            <a:ext cx="3640500" cy="45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514777" y="504975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Rahastusallika valik</a:t>
            </a:r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1"/>
          </p:nvPr>
        </p:nvSpPr>
        <p:spPr>
          <a:xfrm>
            <a:off x="514775" y="1865175"/>
            <a:ext cx="10810200" cy="42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Tehke endale ise oma idee ja eesmärk väga selgeks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Tihtilugu määrab teie projekti edukuse kokkuvõtte alusel tekkinud eelhoiak</a:t>
            </a:r>
            <a:endParaRPr/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>
                <a:highlight>
                  <a:srgbClr val="F2F2F2"/>
                </a:highlight>
              </a:rPr>
              <a:t>Uurige ja leidke enda jaoks sobivad allikad</a:t>
            </a:r>
            <a:endParaRPr>
              <a:highlight>
                <a:srgbClr val="F2F2F2"/>
              </a:highlight>
            </a:endParaRPr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>
                <a:highlight>
                  <a:srgbClr val="F2F2F2"/>
                </a:highlight>
              </a:rPr>
              <a:t>Tutvuge täpselt rahastusallika tingimustega</a:t>
            </a:r>
            <a:endParaRPr>
              <a:highlight>
                <a:srgbClr val="F2F2F2"/>
              </a:highlight>
            </a:endParaRPr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2F2F2"/>
                </a:highlight>
              </a:rPr>
              <a:t>Kasutage ära kontaktisikute kompetentsi - nemad teavad ja tahavad teiega infot jagada</a:t>
            </a:r>
            <a:endParaRPr>
              <a:highlight>
                <a:srgbClr val="F2F2F2"/>
              </a:highlight>
            </a:endParaRPr>
          </a:p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>
                <a:highlight>
                  <a:srgbClr val="F2F2F2"/>
                </a:highlight>
              </a:rPr>
              <a:t>Idee, eesmärk ja tegevuste tulemused peavad kattuma rahastaja eesmärkidega</a:t>
            </a:r>
            <a:endParaRPr>
              <a:highlight>
                <a:srgbClr val="F2F2F2"/>
              </a:highlight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2F2F2"/>
                </a:highlight>
              </a:rPr>
              <a:t>Musta valgeks ei kirjuta ja idee liigne ümberkirjutamine ei ole kasulik ka teile (pärast tuleb tulemus kirjapanduna ära teha)</a:t>
            </a:r>
            <a:endParaRPr b="1"/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2061359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10291980" y="4379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4396180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3096811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25" y="2550325"/>
            <a:ext cx="222550" cy="2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3481434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25" y="3977151"/>
            <a:ext cx="222550" cy="2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25" y="4918488"/>
            <a:ext cx="222550" cy="2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514777" y="504975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Eesti-sisesed lisavõimalused</a:t>
            </a: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514775" y="1865175"/>
            <a:ext cx="10810200" cy="42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065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Leader ja </a:t>
            </a:r>
            <a:r>
              <a:rPr lang="en-US" dirty="0" err="1"/>
              <a:t>kohalikud</a:t>
            </a:r>
            <a:r>
              <a:rPr lang="en-US" dirty="0"/>
              <a:t> </a:t>
            </a:r>
            <a:r>
              <a:rPr lang="en-US" dirty="0" err="1"/>
              <a:t>toetusprogrammid</a:t>
            </a:r>
            <a:r>
              <a:rPr lang="en-US" dirty="0"/>
              <a:t>: </a:t>
            </a:r>
            <a:r>
              <a:rPr lang="en-US" dirty="0" err="1"/>
              <a:t>kohaliku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arendamisele</a:t>
            </a:r>
            <a:r>
              <a:rPr lang="en-US" dirty="0"/>
              <a:t> </a:t>
            </a:r>
            <a:r>
              <a:rPr lang="en-US" dirty="0" err="1"/>
              <a:t>suunatud</a:t>
            </a:r>
            <a:r>
              <a:rPr lang="en-US" dirty="0"/>
              <a:t> </a:t>
            </a:r>
            <a:r>
              <a:rPr lang="en-US" dirty="0" err="1"/>
              <a:t>tegevused</a:t>
            </a:r>
            <a:endParaRPr dirty="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Peipsiveere</a:t>
            </a:r>
            <a:r>
              <a:rPr lang="en-US" dirty="0"/>
              <a:t> </a:t>
            </a:r>
            <a:r>
              <a:rPr lang="en-US" dirty="0" err="1"/>
              <a:t>programm</a:t>
            </a:r>
            <a:endParaRPr dirty="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Setomaa</a:t>
            </a:r>
            <a:r>
              <a:rPr lang="en-US" dirty="0"/>
              <a:t> </a:t>
            </a:r>
            <a:r>
              <a:rPr lang="en-US" dirty="0" err="1"/>
              <a:t>programm</a:t>
            </a:r>
            <a:endParaRPr dirty="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Kohaliku</a:t>
            </a:r>
            <a:r>
              <a:rPr lang="en-US" dirty="0"/>
              <a:t> </a:t>
            </a:r>
            <a:r>
              <a:rPr lang="en-US" dirty="0" err="1"/>
              <a:t>omaalgatuse</a:t>
            </a:r>
            <a:r>
              <a:rPr lang="en-US" dirty="0"/>
              <a:t> </a:t>
            </a:r>
            <a:r>
              <a:rPr lang="en-US" dirty="0" err="1"/>
              <a:t>programm</a:t>
            </a:r>
            <a:endParaRPr dirty="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Eesti </a:t>
            </a:r>
            <a:r>
              <a:rPr lang="en-US" dirty="0" err="1"/>
              <a:t>Rahvuskultuuri</a:t>
            </a:r>
            <a:r>
              <a:rPr lang="en-US" dirty="0"/>
              <a:t> </a:t>
            </a:r>
            <a:r>
              <a:rPr lang="en-US" dirty="0" err="1"/>
              <a:t>Keskus</a:t>
            </a:r>
            <a:r>
              <a:rPr lang="en-US" dirty="0"/>
              <a:t>: </a:t>
            </a:r>
            <a:r>
              <a:rPr lang="en-US" dirty="0" err="1"/>
              <a:t>regionaalsed</a:t>
            </a:r>
            <a:r>
              <a:rPr lang="en-US" dirty="0"/>
              <a:t> </a:t>
            </a:r>
            <a:r>
              <a:rPr lang="en-US" dirty="0" err="1"/>
              <a:t>kultuuritegevused</a:t>
            </a:r>
            <a:r>
              <a:rPr lang="en-US" dirty="0"/>
              <a:t>, </a:t>
            </a:r>
            <a:r>
              <a:rPr lang="en-US" dirty="0" err="1"/>
              <a:t>folkloorifestivalid</a:t>
            </a:r>
            <a:endParaRPr dirty="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Eesti </a:t>
            </a:r>
            <a:r>
              <a:rPr lang="en-US" dirty="0" err="1"/>
              <a:t>Kultuurkapitali</a:t>
            </a:r>
            <a:r>
              <a:rPr lang="en-US" dirty="0"/>
              <a:t> </a:t>
            </a:r>
            <a:r>
              <a:rPr lang="en-US" dirty="0" err="1"/>
              <a:t>sihtkapitalide</a:t>
            </a:r>
            <a:r>
              <a:rPr lang="en-US" dirty="0"/>
              <a:t> </a:t>
            </a:r>
            <a:r>
              <a:rPr lang="en-US" dirty="0" err="1"/>
              <a:t>projektitoetused</a:t>
            </a:r>
            <a:endParaRPr dirty="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40000"/>
              <a:buChar char="•"/>
            </a:pPr>
            <a:r>
              <a:rPr lang="en-US" dirty="0">
                <a:solidFill>
                  <a:srgbClr val="666666"/>
                </a:solidFill>
              </a:rPr>
              <a:t>(EAS ja </a:t>
            </a:r>
            <a:r>
              <a:rPr lang="en-US" dirty="0" err="1">
                <a:solidFill>
                  <a:srgbClr val="666666"/>
                </a:solidFill>
              </a:rPr>
              <a:t>Kultuuriministeerium</a:t>
            </a:r>
            <a:r>
              <a:rPr lang="en-US" dirty="0">
                <a:solidFill>
                  <a:srgbClr val="666666"/>
                </a:solidFill>
              </a:rPr>
              <a:t>: </a:t>
            </a:r>
            <a:r>
              <a:rPr lang="en-US" dirty="0" err="1">
                <a:solidFill>
                  <a:srgbClr val="666666"/>
                </a:solidFill>
              </a:rPr>
              <a:t>rahvusvahelised</a:t>
            </a:r>
            <a:r>
              <a:rPr lang="en-US" dirty="0">
                <a:solidFill>
                  <a:srgbClr val="666666"/>
                </a:solidFill>
              </a:rPr>
              <a:t> </a:t>
            </a:r>
            <a:r>
              <a:rPr lang="en-US" dirty="0" err="1">
                <a:solidFill>
                  <a:srgbClr val="666666"/>
                </a:solidFill>
              </a:rPr>
              <a:t>üritused</a:t>
            </a:r>
            <a:r>
              <a:rPr lang="en-US" dirty="0">
                <a:solidFill>
                  <a:srgbClr val="666666"/>
                </a:solidFill>
              </a:rPr>
              <a:t> ja </a:t>
            </a:r>
            <a:r>
              <a:rPr lang="en-US" dirty="0" err="1">
                <a:solidFill>
                  <a:srgbClr val="666666"/>
                </a:solidFill>
              </a:rPr>
              <a:t>konverentsid</a:t>
            </a:r>
            <a:r>
              <a:rPr lang="en-US" dirty="0">
                <a:solidFill>
                  <a:srgbClr val="666666"/>
                </a:solidFill>
              </a:rPr>
              <a:t>) 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2171041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97" y="3881087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97" y="3030074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43" y="3461484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97" y="4421977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4898634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97" y="5375291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514777" y="504975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Piiriülesed programmid lisarahastuse küsimiseks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514775" y="2213850"/>
            <a:ext cx="10810200" cy="386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79730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Loov Euroopa (Kultuur - koostööprojektid)</a:t>
            </a:r>
            <a:endParaRPr/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Erasmus+ (koostööprojektid)</a:t>
            </a:r>
            <a:endParaRPr/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INTERREG (Eesti-Läti)</a:t>
            </a:r>
            <a:endParaRPr/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Nordic Culture Point</a:t>
            </a:r>
            <a:endParaRPr/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Nordic Culture Fund</a:t>
            </a:r>
            <a:endParaRPr/>
          </a:p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/>
              <a:t>Baltic Culture Fund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Kõik eeldavad rahvusvaheliste partnerite olemasolu (erandiks vahel mobiilsusprogrammid). Pigem suuremad eelarved ja mõju peab ulatuma kaugemale.</a:t>
            </a:r>
            <a:endParaRPr/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2438321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3749717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2925981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3354533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56" y="4186154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0" y="4606822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514777" y="337700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Kohaliku omaalgatuse programm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https://rtk.ee/toetusfondid-ja-programmid/teised-programmid/siseriiklikud-programmid</a:t>
            </a:r>
            <a:r>
              <a:rPr lang="en-US" sz="1900"/>
              <a:t> </a:t>
            </a:r>
            <a:endParaRPr sz="1900"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514775" y="2565225"/>
            <a:ext cx="10810200" cy="351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6395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Navi </a:t>
            </a:r>
            <a:r>
              <a:rPr lang="en-US" dirty="0" err="1"/>
              <a:t>küla</a:t>
            </a:r>
            <a:r>
              <a:rPr lang="en-US" dirty="0"/>
              <a:t> </a:t>
            </a:r>
            <a:r>
              <a:rPr lang="en-US" dirty="0" err="1"/>
              <a:t>kogukonnafestival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Leevaku</a:t>
            </a:r>
            <a:r>
              <a:rPr lang="en-US" dirty="0"/>
              <a:t> </a:t>
            </a:r>
            <a:r>
              <a:rPr lang="en-US" dirty="0" err="1"/>
              <a:t>kullakaevur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Maaliliste</a:t>
            </a:r>
            <a:r>
              <a:rPr lang="en-US" dirty="0"/>
              <a:t> </a:t>
            </a:r>
            <a:r>
              <a:rPr lang="en-US" dirty="0" err="1"/>
              <a:t>maastikke</a:t>
            </a:r>
            <a:r>
              <a:rPr lang="en-US" dirty="0"/>
              <a:t> </a:t>
            </a:r>
            <a:r>
              <a:rPr lang="en-US" dirty="0" err="1"/>
              <a:t>väärtustamine</a:t>
            </a:r>
            <a:r>
              <a:rPr lang="en-US" dirty="0"/>
              <a:t> ja </a:t>
            </a:r>
            <a:r>
              <a:rPr lang="en-US" dirty="0" err="1"/>
              <a:t>jäädvustamise</a:t>
            </a:r>
            <a:r>
              <a:rPr lang="en-US" dirty="0"/>
              <a:t> </a:t>
            </a:r>
            <a:r>
              <a:rPr lang="en-US" dirty="0" err="1"/>
              <a:t>matkasari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Roosifestival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I </a:t>
            </a:r>
            <a:r>
              <a:rPr lang="en-US" dirty="0" err="1"/>
              <a:t>Kodavere</a:t>
            </a:r>
            <a:r>
              <a:rPr lang="en-US" dirty="0"/>
              <a:t> </a:t>
            </a:r>
            <a:r>
              <a:rPr lang="en-US" dirty="0" err="1"/>
              <a:t>laalupido</a:t>
            </a:r>
            <a:r>
              <a:rPr lang="en-US" dirty="0"/>
              <a:t> </a:t>
            </a:r>
            <a:endParaRPr dirty="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Meelterännak</a:t>
            </a:r>
            <a:r>
              <a:rPr lang="en-US" dirty="0"/>
              <a:t> </a:t>
            </a:r>
            <a:r>
              <a:rPr lang="en-US" dirty="0" err="1"/>
              <a:t>looduses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Kuni</a:t>
            </a:r>
            <a:r>
              <a:rPr lang="en-US" dirty="0"/>
              <a:t> 2500 EUR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Taotlemine</a:t>
            </a:r>
            <a:r>
              <a:rPr lang="en-US" dirty="0"/>
              <a:t> </a:t>
            </a:r>
            <a:r>
              <a:rPr lang="en-US" dirty="0" err="1"/>
              <a:t>märtsis-aprillis</a:t>
            </a:r>
            <a:r>
              <a:rPr lang="en-US" dirty="0"/>
              <a:t> 2023</a:t>
            </a:r>
            <a:endParaRPr dirty="0"/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3522910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2761445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3097543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3892592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4307855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75" y="4640530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514777" y="337700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Peipsiveere</a:t>
            </a:r>
            <a:r>
              <a:rPr lang="en-US" dirty="0"/>
              <a:t> </a:t>
            </a:r>
            <a:r>
              <a:rPr lang="en-US" dirty="0" err="1"/>
              <a:t>programm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hlinkClick r:id="rId3"/>
              </a:rPr>
              <a:t>https://</a:t>
            </a:r>
            <a:r>
              <a:rPr lang="en-US" sz="1900" dirty="0" err="1">
                <a:hlinkClick r:id="rId3"/>
              </a:rPr>
              <a:t>rtk.ee</a:t>
            </a:r>
            <a:r>
              <a:rPr lang="en-US" sz="1900" dirty="0">
                <a:hlinkClick r:id="rId3"/>
              </a:rPr>
              <a:t>/</a:t>
            </a:r>
            <a:r>
              <a:rPr lang="en-US" sz="1900" dirty="0" err="1">
                <a:hlinkClick r:id="rId3"/>
              </a:rPr>
              <a:t>meede-peipsiveere-programm</a:t>
            </a:r>
            <a:endParaRPr sz="1900"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1"/>
          </p:nvPr>
        </p:nvSpPr>
        <p:spPr>
          <a:xfrm>
            <a:off x="514775" y="2565225"/>
            <a:ext cx="10810200" cy="351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Leevaku kullakaevur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Peipsi Toidu Tänav 175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Kuni ?? EUR (oli 3200-32000)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Taotlemine kevadel 2023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 piirkonna arendusorganisatioonid</a:t>
            </a:r>
            <a:endParaRPr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5" y="2823103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5" y="3289121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514777" y="337700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Setomaa</a:t>
            </a:r>
            <a:r>
              <a:rPr lang="en-US" dirty="0"/>
              <a:t> </a:t>
            </a:r>
            <a:r>
              <a:rPr lang="en-US" dirty="0" err="1"/>
              <a:t>programm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hlinkClick r:id="rId3"/>
              </a:rPr>
              <a:t>https://</a:t>
            </a:r>
            <a:r>
              <a:rPr lang="en-US" sz="1900" dirty="0" err="1">
                <a:hlinkClick r:id="rId3"/>
              </a:rPr>
              <a:t>rtk.ee</a:t>
            </a:r>
            <a:r>
              <a:rPr lang="en-US" sz="1900" dirty="0">
                <a:hlinkClick r:id="rId3"/>
              </a:rPr>
              <a:t>/</a:t>
            </a:r>
            <a:r>
              <a:rPr lang="en-US" sz="1900" dirty="0" err="1">
                <a:hlinkClick r:id="rId3"/>
              </a:rPr>
              <a:t>meede-setomaa-programm</a:t>
            </a:r>
            <a:endParaRPr sz="1900"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"/>
          </p:nvPr>
        </p:nvSpPr>
        <p:spPr>
          <a:xfrm>
            <a:off x="514775" y="2565225"/>
            <a:ext cx="10810200" cy="351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Seto kostipäiva aastaring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Seto tantsupidu „Kad´ah kavvõkõ´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Kuni ?? EUR (oli 3200-32000)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Taotlemine kevadel 2023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Võrumaa Arenduskeskus</a:t>
            </a:r>
            <a:endParaRPr/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5" y="2828407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5" y="3289121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514777" y="337700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Keskkonnateadlikkuse</a:t>
            </a:r>
            <a:r>
              <a:rPr lang="en-US" dirty="0"/>
              <a:t> </a:t>
            </a:r>
            <a:r>
              <a:rPr lang="en-US" dirty="0" err="1"/>
              <a:t>programm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hlinkClick r:id="rId3"/>
              </a:rPr>
              <a:t>https://</a:t>
            </a:r>
            <a:r>
              <a:rPr lang="en-US" sz="1900" dirty="0" err="1">
                <a:hlinkClick r:id="rId3"/>
              </a:rPr>
              <a:t>www.kik.ee</a:t>
            </a:r>
            <a:r>
              <a:rPr lang="en-US" sz="1900" dirty="0">
                <a:hlinkClick r:id="rId3"/>
              </a:rPr>
              <a:t>/et/</a:t>
            </a:r>
            <a:r>
              <a:rPr lang="en-US" sz="1900" dirty="0" err="1">
                <a:hlinkClick r:id="rId3"/>
              </a:rPr>
              <a:t>toetatavad-tegevused</a:t>
            </a:r>
            <a:r>
              <a:rPr lang="en-US" sz="1900" dirty="0">
                <a:hlinkClick r:id="rId3"/>
              </a:rPr>
              <a:t>/</a:t>
            </a:r>
            <a:r>
              <a:rPr lang="en-US" sz="1900" dirty="0" err="1">
                <a:hlinkClick r:id="rId3"/>
              </a:rPr>
              <a:t>keskkonnateadlikkuse-programm</a:t>
            </a:r>
            <a:endParaRPr sz="1900" dirty="0"/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514775" y="2565225"/>
            <a:ext cx="10810200" cy="351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Talitee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2023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loodusretkede</a:t>
            </a:r>
            <a:r>
              <a:rPr lang="en-US" dirty="0"/>
              <a:t>, </a:t>
            </a:r>
            <a:r>
              <a:rPr lang="en-US" dirty="0" err="1"/>
              <a:t>matkade</a:t>
            </a:r>
            <a:r>
              <a:rPr lang="en-US" dirty="0"/>
              <a:t>, </a:t>
            </a:r>
            <a:r>
              <a:rPr lang="en-US" dirty="0" err="1"/>
              <a:t>festivalide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</a:t>
            </a:r>
            <a:r>
              <a:rPr lang="en-US" dirty="0" err="1"/>
              <a:t>raha</a:t>
            </a:r>
            <a:r>
              <a:rPr lang="en-US" dirty="0"/>
              <a:t> </a:t>
            </a:r>
            <a:r>
              <a:rPr lang="en-US" dirty="0" err="1"/>
              <a:t>küsida</a:t>
            </a:r>
            <a:r>
              <a:rPr lang="en-US" dirty="0"/>
              <a:t> </a:t>
            </a:r>
            <a:endParaRPr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(</a:t>
            </a:r>
            <a:r>
              <a:rPr lang="en-US" dirty="0" err="1"/>
              <a:t>raha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vaid</a:t>
            </a:r>
            <a:r>
              <a:rPr lang="en-US" dirty="0"/>
              <a:t> </a:t>
            </a:r>
            <a:r>
              <a:rPr lang="en-US" dirty="0" err="1"/>
              <a:t>teavituskampaaniatele</a:t>
            </a:r>
            <a:r>
              <a:rPr lang="en-US" dirty="0"/>
              <a:t>) </a:t>
            </a:r>
            <a:endParaRPr dirty="0"/>
          </a:p>
        </p:txBody>
      </p:sp>
      <p:pic>
        <p:nvPicPr>
          <p:cNvPr id="297" name="Google Shape;2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5" y="3429000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>
            <a:spLocks noGrp="1"/>
          </p:cNvSpPr>
          <p:nvPr>
            <p:ph type="title"/>
          </p:nvPr>
        </p:nvSpPr>
        <p:spPr>
          <a:xfrm>
            <a:off x="514777" y="337700"/>
            <a:ext cx="10140000" cy="13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Eesti Rahvuskultuurikeskus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04" name="Google Shape;304;p39"/>
          <p:cNvSpPr txBox="1">
            <a:spLocks noGrp="1"/>
          </p:cNvSpPr>
          <p:nvPr>
            <p:ph type="body" idx="1"/>
          </p:nvPr>
        </p:nvSpPr>
        <p:spPr>
          <a:xfrm>
            <a:off x="514775" y="1554600"/>
            <a:ext cx="6569400" cy="4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Folkloorifestivalid</a:t>
            </a:r>
            <a:r>
              <a:rPr lang="en-US" dirty="0"/>
              <a:t> (</a:t>
            </a:r>
            <a:r>
              <a:rPr lang="en-US" dirty="0" err="1"/>
              <a:t>vaid</a:t>
            </a:r>
            <a:r>
              <a:rPr lang="en-US" dirty="0"/>
              <a:t> 2024 </a:t>
            </a:r>
            <a:r>
              <a:rPr lang="en-US" dirty="0" err="1"/>
              <a:t>toimuvatele</a:t>
            </a:r>
            <a:r>
              <a:rPr lang="en-US" dirty="0"/>
              <a:t> </a:t>
            </a:r>
            <a:r>
              <a:rPr lang="en-US" dirty="0" err="1"/>
              <a:t>üritustele</a:t>
            </a:r>
            <a:r>
              <a:rPr lang="en-US" dirty="0"/>
              <a:t>)</a:t>
            </a:r>
            <a:endParaRPr dirty="0"/>
          </a:p>
          <a:p>
            <a:pPr marL="457200" lvl="0" indent="-353060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Seto</a:t>
            </a:r>
            <a:r>
              <a:rPr lang="en-US" dirty="0"/>
              <a:t> </a:t>
            </a:r>
            <a:r>
              <a:rPr lang="en-US" dirty="0" err="1"/>
              <a:t>tantsupidu</a:t>
            </a:r>
            <a:r>
              <a:rPr lang="en-US" dirty="0"/>
              <a:t> „</a:t>
            </a:r>
            <a:r>
              <a:rPr lang="en-US" dirty="0" err="1"/>
              <a:t>Kad´ah</a:t>
            </a:r>
            <a:r>
              <a:rPr lang="en-US" dirty="0"/>
              <a:t> </a:t>
            </a:r>
            <a:r>
              <a:rPr lang="en-US" dirty="0" err="1"/>
              <a:t>kavvõkõ</a:t>
            </a:r>
            <a:r>
              <a:rPr lang="en-US" dirty="0"/>
              <a:t>´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Seto</a:t>
            </a:r>
            <a:r>
              <a:rPr lang="en-US" dirty="0"/>
              <a:t> </a:t>
            </a:r>
            <a:r>
              <a:rPr lang="en-US" dirty="0" err="1"/>
              <a:t>kostipäiva</a:t>
            </a:r>
            <a:r>
              <a:rPr lang="en-US" dirty="0"/>
              <a:t> </a:t>
            </a:r>
            <a:r>
              <a:rPr lang="en-US" dirty="0" err="1"/>
              <a:t>aastaring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Roosifestival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Regionaalse</a:t>
            </a:r>
            <a:r>
              <a:rPr lang="en-US" dirty="0"/>
              <a:t> </a:t>
            </a:r>
            <a:r>
              <a:rPr lang="en-US" dirty="0" err="1"/>
              <a:t>kultuuritegevuse</a:t>
            </a:r>
            <a:r>
              <a:rPr lang="en-US" dirty="0"/>
              <a:t> </a:t>
            </a:r>
            <a:r>
              <a:rPr lang="en-US" dirty="0" err="1"/>
              <a:t>toetamine</a:t>
            </a:r>
            <a:endParaRPr dirty="0"/>
          </a:p>
          <a:p>
            <a:pPr marL="457200" lvl="0" indent="-353060" algn="l" rtl="0">
              <a:spcBef>
                <a:spcPts val="100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Kagu-Eesti </a:t>
            </a:r>
            <a:r>
              <a:rPr lang="en-US" dirty="0" err="1"/>
              <a:t>kultuuri</a:t>
            </a:r>
            <a:r>
              <a:rPr lang="en-US" dirty="0"/>
              <a:t> ja </a:t>
            </a:r>
            <a:r>
              <a:rPr lang="en-US" dirty="0" err="1"/>
              <a:t>inspiratsiooni</a:t>
            </a:r>
            <a:r>
              <a:rPr lang="en-US" dirty="0"/>
              <a:t>-festival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Seto</a:t>
            </a:r>
            <a:r>
              <a:rPr lang="en-US" dirty="0"/>
              <a:t> </a:t>
            </a:r>
            <a:r>
              <a:rPr lang="en-US" dirty="0" err="1"/>
              <a:t>kostipäiva</a:t>
            </a:r>
            <a:r>
              <a:rPr lang="en-US" dirty="0"/>
              <a:t> </a:t>
            </a:r>
            <a:r>
              <a:rPr lang="en-US" dirty="0" err="1"/>
              <a:t>aastaring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Seto</a:t>
            </a:r>
            <a:r>
              <a:rPr lang="en-US" dirty="0"/>
              <a:t> </a:t>
            </a:r>
            <a:r>
              <a:rPr lang="en-US" dirty="0" err="1"/>
              <a:t>tantsupidu</a:t>
            </a:r>
            <a:r>
              <a:rPr lang="en-US" dirty="0"/>
              <a:t> „</a:t>
            </a:r>
            <a:r>
              <a:rPr lang="en-US" dirty="0" err="1"/>
              <a:t>Kad´ah</a:t>
            </a:r>
            <a:r>
              <a:rPr lang="en-US" dirty="0"/>
              <a:t> </a:t>
            </a:r>
            <a:r>
              <a:rPr lang="en-US" dirty="0" err="1"/>
              <a:t>kavvõkõ</a:t>
            </a:r>
            <a:r>
              <a:rPr lang="en-US" dirty="0"/>
              <a:t>´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Maaliliste</a:t>
            </a:r>
            <a:r>
              <a:rPr lang="en-US" dirty="0"/>
              <a:t> </a:t>
            </a:r>
            <a:r>
              <a:rPr lang="en-US" dirty="0" err="1"/>
              <a:t>maastikke</a:t>
            </a:r>
            <a:r>
              <a:rPr lang="en-US" dirty="0"/>
              <a:t> </a:t>
            </a:r>
            <a:r>
              <a:rPr lang="en-US" dirty="0" err="1"/>
              <a:t>väärtustamine</a:t>
            </a:r>
            <a:r>
              <a:rPr lang="en-US" dirty="0"/>
              <a:t> ja </a:t>
            </a:r>
            <a:r>
              <a:rPr lang="en-US" dirty="0" err="1"/>
              <a:t>jäädvustamise</a:t>
            </a:r>
            <a:r>
              <a:rPr lang="en-US" dirty="0"/>
              <a:t> </a:t>
            </a:r>
            <a:r>
              <a:rPr lang="en-US" dirty="0" err="1"/>
              <a:t>matkasari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 err="1"/>
              <a:t>Kohalik</a:t>
            </a:r>
            <a:r>
              <a:rPr lang="en-US" dirty="0"/>
              <a:t> </a:t>
            </a:r>
            <a:r>
              <a:rPr lang="en-US" dirty="0" err="1"/>
              <a:t>kultuur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ruumiloome</a:t>
            </a:r>
            <a:r>
              <a:rPr lang="en-US" dirty="0"/>
              <a:t> </a:t>
            </a:r>
            <a:r>
              <a:rPr lang="en-US" dirty="0" err="1"/>
              <a:t>komponent</a:t>
            </a:r>
            <a:endParaRPr dirty="0"/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40000"/>
              <a:buChar char="•"/>
            </a:pPr>
            <a:r>
              <a:rPr lang="en-US" dirty="0"/>
              <a:t>KMOMID</a:t>
            </a:r>
            <a:endParaRPr dirty="0"/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10715080" y="388703"/>
            <a:ext cx="903243" cy="8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2223565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2554379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2864642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3692780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4051658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4367995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4698809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13" y="5280162"/>
            <a:ext cx="224702" cy="2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75" y="5580469"/>
            <a:ext cx="224702" cy="2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7084175" y="1579413"/>
            <a:ext cx="4678500" cy="4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Folkloorifestivalid </a:t>
            </a:r>
            <a:endParaRPr sz="14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1400"/>
              <a:t>november 2023</a:t>
            </a:r>
            <a:endParaRPr sz="14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400"/>
              <a:t>keskmine ca 5000-7000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Regionaalse kultuuritegevuse toetamine</a:t>
            </a:r>
            <a:endParaRPr sz="14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1400"/>
              <a:t>4 x aastas (1. 16.02.2023)</a:t>
            </a:r>
            <a:endParaRPr sz="14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400"/>
              <a:t>500-15 000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rtu 2024 PowerPoint esitlus">
  <a:themeElements>
    <a:clrScheme name="Custom 1">
      <a:dk1>
        <a:srgbClr val="000000"/>
      </a:dk1>
      <a:lt1>
        <a:srgbClr val="FFFFFF"/>
      </a:lt1>
      <a:dk2>
        <a:srgbClr val="002549"/>
      </a:dk2>
      <a:lt2>
        <a:srgbClr val="CCCCCC"/>
      </a:lt2>
      <a:accent1>
        <a:srgbClr val="14E4D7"/>
      </a:accent1>
      <a:accent2>
        <a:srgbClr val="F58AD8"/>
      </a:accent2>
      <a:accent3>
        <a:srgbClr val="DBFF00"/>
      </a:accent3>
      <a:accent4>
        <a:srgbClr val="FE4700"/>
      </a:accent4>
      <a:accent5>
        <a:srgbClr val="90CB00"/>
      </a:accent5>
      <a:accent6>
        <a:srgbClr val="00A1B1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463</Words>
  <Application>Microsoft Macintosh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Montserrat</vt:lpstr>
      <vt:lpstr>Montserrat Medium</vt:lpstr>
      <vt:lpstr>Syne SemiBold</vt:lpstr>
      <vt:lpstr>Arial</vt:lpstr>
      <vt:lpstr>Syne Medium</vt:lpstr>
      <vt:lpstr>Calibri</vt:lpstr>
      <vt:lpstr>Montserrat SemiBold</vt:lpstr>
      <vt:lpstr>Syne</vt:lpstr>
      <vt:lpstr>Tartu 2024 PowerPoint esitlus</vt:lpstr>
      <vt:lpstr>Kuidas leida lisarahastust?</vt:lpstr>
      <vt:lpstr>Rahastusallika valik</vt:lpstr>
      <vt:lpstr>Eesti-sisesed lisavõimalused</vt:lpstr>
      <vt:lpstr>Piiriülesed programmid lisarahastuse küsimiseks</vt:lpstr>
      <vt:lpstr>Kohaliku omaalgatuse programm https://rtk.ee/toetusfondid-ja-programmid/teised-programmid/siseriiklikud-programmid </vt:lpstr>
      <vt:lpstr>Peipsiveere programm  https://rtk.ee/meede-peipsiveere-programm</vt:lpstr>
      <vt:lpstr>Setomaa programm  https://rtk.ee/meede-setomaa-programm</vt:lpstr>
      <vt:lpstr>Keskkonnateadlikkuse programm  https://www.kik.ee/et/toetatavad-tegevused/keskkonnateadlikkuse-programm</vt:lpstr>
      <vt:lpstr>Eesti Rahvuskultuurikeskus  </vt:lpstr>
      <vt:lpstr>Eesti Kultuurkapitali sihtkapitalid  https://kulka.ee/sihtkapitalid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leida lisarahastust?</dc:title>
  <cp:lastModifiedBy>Kaisa Timmi</cp:lastModifiedBy>
  <cp:revision>2</cp:revision>
  <dcterms:modified xsi:type="dcterms:W3CDTF">2023-02-09T09:30:20Z</dcterms:modified>
</cp:coreProperties>
</file>