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434" r:id="rId2"/>
    <p:sldId id="437" r:id="rId3"/>
    <p:sldId id="423" r:id="rId4"/>
    <p:sldId id="435" r:id="rId5"/>
    <p:sldId id="426" r:id="rId6"/>
    <p:sldId id="429" r:id="rId7"/>
    <p:sldId id="431" r:id="rId8"/>
    <p:sldId id="432" r:id="rId9"/>
    <p:sldId id="433" r:id="rId10"/>
    <p:sldId id="350" r:id="rId11"/>
    <p:sldId id="425" r:id="rId12"/>
    <p:sldId id="407" r:id="rId13"/>
    <p:sldId id="283" r:id="rId14"/>
    <p:sldId id="410" r:id="rId15"/>
    <p:sldId id="422" r:id="rId16"/>
    <p:sldId id="414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1F1"/>
    <a:srgbClr val="0078FF"/>
    <a:srgbClr val="000096"/>
    <a:srgbClr val="C6C6C6"/>
    <a:srgbClr val="0000B4"/>
    <a:srgbClr val="3C0078"/>
    <a:srgbClr val="0000F0"/>
    <a:srgbClr val="2B7AA1"/>
    <a:srgbClr val="FFCA9F"/>
    <a:srgbClr val="D2C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5" autoAdjust="0"/>
    <p:restoredTop sz="93991" autoAdjust="0"/>
  </p:normalViewPr>
  <p:slideViewPr>
    <p:cSldViewPr snapToGrid="0" showGuides="1">
      <p:cViewPr varScale="1">
        <p:scale>
          <a:sx n="105" d="100"/>
          <a:sy n="105" d="100"/>
        </p:scale>
        <p:origin x="304" y="192"/>
      </p:cViewPr>
      <p:guideLst/>
    </p:cSldViewPr>
  </p:slideViewPr>
  <p:outlineViewPr>
    <p:cViewPr>
      <p:scale>
        <a:sx n="33" d="100"/>
        <a:sy n="33" d="100"/>
      </p:scale>
      <p:origin x="0" y="-1213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271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95A3A-4AC0-4C1D-8A85-CCED08C92F9F}" type="datetimeFigureOut">
              <a:rPr lang="en-US" smtClean="0"/>
              <a:t>1/12/21</a:t>
            </a:fld>
            <a:endParaRPr lang="en-US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29E33-65E5-403A-9340-77D2DF082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4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9E33-65E5-403A-9340-77D2DF082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39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9E33-65E5-403A-9340-77D2DF082C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3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9E33-65E5-403A-9340-77D2DF082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4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9E33-65E5-403A-9340-77D2DF082C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7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9E33-65E5-403A-9340-77D2DF082C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00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9E33-65E5-403A-9340-77D2DF082C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4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04474">
              <a:defRPr/>
            </a:pPr>
            <a:endParaRPr lang="en-US" sz="1000" dirty="0">
              <a:latin typeface="Aino" panose="02000603040504020204" pitchFamily="50" charset="-7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899D-6FDB-47F3-82E6-FF029D4A527E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170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9E33-65E5-403A-9340-77D2DF082C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92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9E33-65E5-403A-9340-77D2DF082C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29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9E33-65E5-403A-9340-77D2DF082C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0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bg>
      <p:bgPr>
        <a:solidFill>
          <a:srgbClr val="00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EC14AAAD-962B-41C6-88A6-24ECF54D38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6119812" cy="1617674"/>
          </a:xfrm>
        </p:spPr>
        <p:txBody>
          <a:bodyPr/>
          <a:lstStyle>
            <a:lvl1pPr>
              <a:defRPr sz="6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5448301"/>
            <a:ext cx="6119812" cy="1409700"/>
          </a:xfrm>
        </p:spPr>
        <p:txBody>
          <a:bodyPr/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</a:t>
            </a:r>
            <a:endParaRPr lang="et-EE" dirty="0"/>
          </a:p>
          <a:p>
            <a:pPr lvl="0"/>
            <a:r>
              <a:rPr lang="en-GB" dirty="0"/>
              <a:t>Master subtitle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C62D28B-9B10-4846-BCC4-9FE78F4F2F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77650" y="3429000"/>
            <a:ext cx="250824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/>
            </a:lvl2pPr>
            <a:lvl3pPr marL="361950" indent="0">
              <a:buNone/>
              <a:defRPr sz="800"/>
            </a:lvl3pPr>
            <a:lvl4pPr marL="542925" indent="0">
              <a:buNone/>
              <a:defRPr sz="800"/>
            </a:lvl4pPr>
            <a:lvl5pPr marL="714375" indent="0">
              <a:buNone/>
              <a:defRPr sz="800"/>
            </a:lvl5pPr>
          </a:lstStyle>
          <a:p>
            <a:pPr lvl="0"/>
            <a:r>
              <a:rPr lang="en-US" dirty="0"/>
              <a:t>©</a:t>
            </a:r>
            <a:r>
              <a:rPr lang="et-EE" dirty="0"/>
              <a:t> </a:t>
            </a:r>
            <a:r>
              <a:rPr lang="et-EE" dirty="0" err="1"/>
              <a:t>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0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C4BEC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75A5D"/>
                </a:solidFill>
              </a:defRPr>
            </a:lvl1pPr>
          </a:lstStyle>
          <a:p>
            <a:r>
              <a:rPr lang="et-EE" err="1"/>
              <a:t>Click</a:t>
            </a:r>
            <a:r>
              <a:rPr lang="et-EE"/>
              <a:t>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add</a:t>
            </a:r>
            <a:r>
              <a:rPr lang="et-EE"/>
              <a:t> </a:t>
            </a:r>
            <a:r>
              <a:rPr lang="et-EE" err="1"/>
              <a:t>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6119812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5448301"/>
            <a:ext cx="6119812" cy="14097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77650" y="3429000"/>
            <a:ext cx="250824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/>
            </a:lvl2pPr>
            <a:lvl3pPr marL="361950" indent="0">
              <a:buNone/>
              <a:defRPr sz="800"/>
            </a:lvl3pPr>
            <a:lvl4pPr marL="542925" indent="0">
              <a:buNone/>
              <a:defRPr sz="800"/>
            </a:lvl4pPr>
            <a:lvl5pPr marL="714375" indent="0">
              <a:buNone/>
              <a:defRPr sz="800"/>
            </a:lvl5pPr>
          </a:lstStyle>
          <a:p>
            <a:pPr lvl="0"/>
            <a:r>
              <a:rPr lang="en-US" dirty="0"/>
              <a:t>©</a:t>
            </a:r>
            <a:r>
              <a:rPr lang="et-EE" dirty="0"/>
              <a:t> </a:t>
            </a:r>
            <a:r>
              <a:rPr lang="et-EE" dirty="0" err="1"/>
              <a:t>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925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Ful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C4BEC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75A5D"/>
                </a:solidFill>
              </a:defRPr>
            </a:lvl1pPr>
          </a:lstStyle>
          <a:p>
            <a:r>
              <a:rPr lang="et-EE" err="1"/>
              <a:t>Click</a:t>
            </a:r>
            <a:r>
              <a:rPr lang="et-EE"/>
              <a:t>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add</a:t>
            </a:r>
            <a:r>
              <a:rPr lang="et-EE"/>
              <a:t> </a:t>
            </a:r>
            <a:r>
              <a:rPr lang="et-EE" err="1"/>
              <a:t>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6119812" cy="9699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628774"/>
            <a:ext cx="4824412" cy="1800225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77650" y="3429000"/>
            <a:ext cx="250824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/>
            </a:lvl2pPr>
            <a:lvl3pPr marL="361950" indent="0">
              <a:buNone/>
              <a:defRPr sz="800"/>
            </a:lvl3pPr>
            <a:lvl4pPr marL="542925" indent="0">
              <a:buNone/>
              <a:defRPr sz="800"/>
            </a:lvl4pPr>
            <a:lvl5pPr marL="714375" indent="0">
              <a:buNone/>
              <a:defRPr sz="800"/>
            </a:lvl5pPr>
          </a:lstStyle>
          <a:p>
            <a:pPr lvl="0"/>
            <a:r>
              <a:rPr lang="en-US" dirty="0"/>
              <a:t>©</a:t>
            </a:r>
            <a:r>
              <a:rPr lang="et-EE" dirty="0"/>
              <a:t> </a:t>
            </a:r>
            <a:r>
              <a:rPr lang="et-EE" dirty="0" err="1"/>
              <a:t>Copyright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23888" y="4371975"/>
            <a:ext cx="4824412" cy="2486025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1pPr>
            <a:lvl2pPr marL="361950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2pPr>
            <a:lvl3pPr marL="542925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3pPr>
            <a:lvl4pPr marL="714375" indent="-17145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4pPr>
            <a:lvl5pPr marL="895350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460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tex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C4BEC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75A5D"/>
                </a:solidFill>
              </a:defRPr>
            </a:lvl1pPr>
          </a:lstStyle>
          <a:p>
            <a:r>
              <a:rPr lang="et-EE" err="1"/>
              <a:t>Click</a:t>
            </a:r>
            <a:r>
              <a:rPr lang="et-EE"/>
              <a:t>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add</a:t>
            </a:r>
            <a:r>
              <a:rPr lang="et-EE"/>
              <a:t> </a:t>
            </a:r>
            <a:r>
              <a:rPr lang="et-EE" err="1"/>
              <a:t>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4824412" cy="969974"/>
          </a:xfrm>
        </p:spPr>
        <p:txBody>
          <a:bodyPr/>
          <a:lstStyle>
            <a:lvl1pPr>
              <a:defRPr>
                <a:solidFill>
                  <a:srgbClr val="575A5D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700" y="1628774"/>
            <a:ext cx="4824412" cy="1800225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3429000"/>
            <a:ext cx="250824" cy="2808288"/>
          </a:xfrm>
        </p:spPr>
        <p:txBody>
          <a:bodyPr vert="vert270" bIns="0" anchor="t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/>
            </a:lvl2pPr>
            <a:lvl3pPr marL="361950" indent="0">
              <a:buNone/>
              <a:defRPr sz="800"/>
            </a:lvl3pPr>
            <a:lvl4pPr marL="542925" indent="0">
              <a:buNone/>
              <a:defRPr sz="800"/>
            </a:lvl4pPr>
            <a:lvl5pPr marL="714375" indent="0">
              <a:buNone/>
              <a:defRPr sz="800"/>
            </a:lvl5pPr>
          </a:lstStyle>
          <a:p>
            <a:pPr lvl="0"/>
            <a:r>
              <a:rPr lang="en-US" dirty="0"/>
              <a:t>©</a:t>
            </a:r>
            <a:r>
              <a:rPr lang="et-EE" dirty="0"/>
              <a:t> </a:t>
            </a:r>
            <a:r>
              <a:rPr lang="et-EE" dirty="0" err="1"/>
              <a:t>Copyright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743700" y="4371975"/>
            <a:ext cx="4824412" cy="2486025"/>
          </a:xfrm>
        </p:spPr>
        <p:txBody>
          <a:bodyPr/>
          <a:lstStyle>
            <a:lvl1pPr marL="228600" indent="-228600">
              <a:buClr>
                <a:srgbClr val="575A5D"/>
              </a:buClr>
              <a:buFont typeface="Aino" panose="02000603040504020204" pitchFamily="50" charset="0"/>
              <a:buChar char="+"/>
              <a:defRPr>
                <a:solidFill>
                  <a:srgbClr val="575A5D"/>
                </a:solidFill>
              </a:defRPr>
            </a:lvl1pPr>
            <a:lvl2pPr marL="361950" indent="-180975">
              <a:buClr>
                <a:srgbClr val="575A5D"/>
              </a:buClr>
              <a:buFont typeface="Aino" panose="02000603040504020204" pitchFamily="50" charset="0"/>
              <a:buChar char="+"/>
              <a:defRPr>
                <a:solidFill>
                  <a:srgbClr val="575A5D"/>
                </a:solidFill>
              </a:defRPr>
            </a:lvl2pPr>
            <a:lvl3pPr marL="542925" indent="-180975">
              <a:buClr>
                <a:srgbClr val="575A5D"/>
              </a:buClr>
              <a:buFont typeface="Aino" panose="02000603040504020204" pitchFamily="50" charset="0"/>
              <a:buChar char="+"/>
              <a:defRPr>
                <a:solidFill>
                  <a:srgbClr val="575A5D"/>
                </a:solidFill>
              </a:defRPr>
            </a:lvl3pPr>
            <a:lvl4pPr marL="714375" indent="-171450">
              <a:buClr>
                <a:srgbClr val="575A5D"/>
              </a:buClr>
              <a:buFont typeface="Aino" panose="02000603040504020204" pitchFamily="50" charset="0"/>
              <a:buChar char="+"/>
              <a:defRPr>
                <a:solidFill>
                  <a:srgbClr val="575A5D"/>
                </a:solidFill>
              </a:defRPr>
            </a:lvl4pPr>
            <a:lvl5pPr marL="895350" indent="-180975">
              <a:buClr>
                <a:srgbClr val="575A5D"/>
              </a:buClr>
              <a:buFont typeface="Aino" panose="02000603040504020204" pitchFamily="50" charset="0"/>
              <a:buChar char="+"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762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5A5D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016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5A5D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10569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3" b="0" i="0">
                <a:solidFill>
                  <a:srgbClr val="FFCA9F"/>
                </a:solidFill>
                <a:latin typeface="Aino Headline"/>
                <a:cs typeface="Aino Headli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242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rgbClr val="00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3888" y="4133850"/>
            <a:ext cx="4824412" cy="2724150"/>
          </a:xfrm>
        </p:spPr>
        <p:txBody>
          <a:bodyPr/>
          <a:lstStyle>
            <a:lvl1pPr marL="228600" indent="-228600">
              <a:spcBef>
                <a:spcPts val="2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1pPr>
            <a:lvl2pPr marL="361950" indent="-180975">
              <a:spcBef>
                <a:spcPts val="2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2pPr>
            <a:lvl3pPr marL="542925" indent="-180975">
              <a:spcBef>
                <a:spcPts val="2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3pPr>
            <a:lvl4pPr marL="714375" indent="-171450">
              <a:spcBef>
                <a:spcPts val="2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4pPr>
            <a:lvl5pPr marL="895350" indent="-180975">
              <a:spcBef>
                <a:spcPts val="2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967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isual">
    <p:bg>
      <p:bgPr>
        <a:solidFill>
          <a:srgbClr val="00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010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isual no animation">
    <p:bg>
      <p:bgPr>
        <a:solidFill>
          <a:srgbClr val="00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07226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ing + Text">
    <p:bg>
      <p:bgPr>
        <a:solidFill>
          <a:srgbClr val="00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472112" cy="9699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3888" y="4133850"/>
            <a:ext cx="4824412" cy="2724150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1pPr>
            <a:lvl2pPr marL="361950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2pPr>
            <a:lvl3pPr marL="542925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3pPr>
            <a:lvl4pPr marL="714375" indent="-17145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4pPr>
            <a:lvl5pPr marL="895350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628776"/>
            <a:ext cx="4824412" cy="647700"/>
          </a:xfrm>
        </p:spPr>
        <p:txBody>
          <a:bodyPr bIns="0" anchor="t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180975" indent="0">
              <a:buNone/>
              <a:defRPr>
                <a:solidFill>
                  <a:srgbClr val="C4BEC5"/>
                </a:solidFill>
              </a:defRPr>
            </a:lvl2pPr>
            <a:lvl3pPr marL="361950" indent="0">
              <a:buNone/>
              <a:defRPr>
                <a:solidFill>
                  <a:srgbClr val="C4BEC5"/>
                </a:solidFill>
              </a:defRPr>
            </a:lvl3pPr>
            <a:lvl4pPr marL="542925" indent="0">
              <a:buNone/>
              <a:defRPr>
                <a:solidFill>
                  <a:srgbClr val="C4BEC5"/>
                </a:solidFill>
              </a:defRPr>
            </a:lvl4pPr>
            <a:lvl5pPr marL="714375" indent="0">
              <a:buNone/>
              <a:defRPr>
                <a:solidFill>
                  <a:srgbClr val="C4BEC5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780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00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472112" cy="9699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3563" y="658800"/>
            <a:ext cx="3475037" cy="969975"/>
          </a:xfrm>
        </p:spPr>
        <p:txBody>
          <a:bodyPr bIns="0" anchor="t" anchorCtr="0"/>
          <a:lstStyle>
            <a:lvl1pPr marL="0" indent="0" algn="r">
              <a:buClr>
                <a:schemeClr val="bg1"/>
              </a:buClr>
              <a:buFont typeface="Aino" panose="02000603040504020204" pitchFamily="50" charset="0"/>
              <a:buNone/>
              <a:defRPr sz="1200">
                <a:solidFill>
                  <a:schemeClr val="bg1"/>
                </a:solidFill>
              </a:defRPr>
            </a:lvl1pPr>
            <a:lvl2pPr marL="180975" indent="0" algn="r">
              <a:buClr>
                <a:schemeClr val="bg1"/>
              </a:buClr>
              <a:buFont typeface="Aino" panose="02000603040504020204" pitchFamily="50" charset="0"/>
              <a:buNone/>
              <a:defRPr sz="1200">
                <a:solidFill>
                  <a:schemeClr val="bg1"/>
                </a:solidFill>
              </a:defRPr>
            </a:lvl2pPr>
            <a:lvl3pPr marL="361950" indent="0" algn="r">
              <a:buClr>
                <a:schemeClr val="bg1"/>
              </a:buClr>
              <a:buFont typeface="Aino" panose="02000603040504020204" pitchFamily="50" charset="0"/>
              <a:buNone/>
              <a:defRPr sz="1200">
                <a:solidFill>
                  <a:schemeClr val="bg1"/>
                </a:solidFill>
              </a:defRPr>
            </a:lvl3pPr>
            <a:lvl4pPr marL="542925" indent="0" algn="r">
              <a:buClr>
                <a:schemeClr val="bg1"/>
              </a:buClr>
              <a:buFont typeface="Aino" panose="02000603040504020204" pitchFamily="50" charset="0"/>
              <a:buNone/>
              <a:defRPr sz="1200">
                <a:solidFill>
                  <a:schemeClr val="bg1"/>
                </a:solidFill>
              </a:defRPr>
            </a:lvl4pPr>
            <a:lvl5pPr marL="714375" indent="0" algn="r">
              <a:buClr>
                <a:schemeClr val="bg1"/>
              </a:buClr>
              <a:buFont typeface="Aino" panose="02000603040504020204" pitchFamily="50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628776"/>
            <a:ext cx="4824412" cy="647700"/>
          </a:xfrm>
        </p:spPr>
        <p:txBody>
          <a:bodyPr bIns="0" anchor="t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180975" indent="0">
              <a:buNone/>
              <a:defRPr>
                <a:solidFill>
                  <a:srgbClr val="C4BEC5"/>
                </a:solidFill>
              </a:defRPr>
            </a:lvl2pPr>
            <a:lvl3pPr marL="361950" indent="0">
              <a:buNone/>
              <a:defRPr>
                <a:solidFill>
                  <a:srgbClr val="C4BEC5"/>
                </a:solidFill>
              </a:defRPr>
            </a:lvl3pPr>
            <a:lvl4pPr marL="542925" indent="0">
              <a:buNone/>
              <a:defRPr>
                <a:solidFill>
                  <a:srgbClr val="C4BEC5"/>
                </a:solidFill>
              </a:defRPr>
            </a:lvl4pPr>
            <a:lvl5pPr marL="714375" indent="0">
              <a:buNone/>
              <a:defRPr>
                <a:solidFill>
                  <a:srgbClr val="C4BEC5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896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ing + Text +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472112" cy="969974"/>
          </a:xfrm>
        </p:spPr>
        <p:txBody>
          <a:bodyPr/>
          <a:lstStyle>
            <a:lvl1pPr>
              <a:defRPr>
                <a:solidFill>
                  <a:srgbClr val="000096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3888" y="4133850"/>
            <a:ext cx="4824412" cy="2724150"/>
          </a:xfrm>
        </p:spPr>
        <p:txBody>
          <a:bodyPr/>
          <a:lstStyle>
            <a:lvl1pPr marL="228600" indent="-228600">
              <a:buClr>
                <a:schemeClr val="tx1"/>
              </a:buClr>
              <a:buFont typeface="Aino" panose="02000603040504020204" pitchFamily="50" charset="0"/>
              <a:buChar char="+"/>
              <a:defRPr>
                <a:solidFill>
                  <a:schemeClr val="tx1"/>
                </a:solidFill>
              </a:defRPr>
            </a:lvl1pPr>
            <a:lvl2pPr marL="361950" indent="-180975">
              <a:buClr>
                <a:schemeClr val="tx1"/>
              </a:buClr>
              <a:buFont typeface="Aino" panose="02000603040504020204" pitchFamily="50" charset="0"/>
              <a:buChar char="+"/>
              <a:defRPr>
                <a:solidFill>
                  <a:schemeClr val="tx1"/>
                </a:solidFill>
              </a:defRPr>
            </a:lvl2pPr>
            <a:lvl3pPr marL="542925" indent="-180975">
              <a:buClr>
                <a:schemeClr val="tx1"/>
              </a:buClr>
              <a:buFont typeface="Aino" panose="02000603040504020204" pitchFamily="50" charset="0"/>
              <a:buChar char="+"/>
              <a:defRPr>
                <a:solidFill>
                  <a:schemeClr val="tx1"/>
                </a:solidFill>
              </a:defRPr>
            </a:lvl3pPr>
            <a:lvl4pPr marL="714375" indent="-171450">
              <a:buClr>
                <a:schemeClr val="tx1"/>
              </a:buClr>
              <a:buFont typeface="Aino" panose="02000603040504020204" pitchFamily="50" charset="0"/>
              <a:buChar char="+"/>
              <a:defRPr>
                <a:solidFill>
                  <a:schemeClr val="tx1"/>
                </a:solidFill>
              </a:defRPr>
            </a:lvl4pPr>
            <a:lvl5pPr marL="895350" indent="-180975">
              <a:buClr>
                <a:schemeClr val="tx1"/>
              </a:buClr>
              <a:buFont typeface="Aino" panose="02000603040504020204" pitchFamily="50" charset="0"/>
              <a:buChar char="+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628776"/>
            <a:ext cx="4824412" cy="647700"/>
          </a:xfrm>
        </p:spPr>
        <p:txBody>
          <a:bodyPr bIns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180975" indent="0">
              <a:buNone/>
              <a:defRPr>
                <a:solidFill>
                  <a:srgbClr val="C4BEC5"/>
                </a:solidFill>
              </a:defRPr>
            </a:lvl2pPr>
            <a:lvl3pPr marL="361950" indent="0">
              <a:buNone/>
              <a:defRPr>
                <a:solidFill>
                  <a:srgbClr val="C4BEC5"/>
                </a:solidFill>
              </a:defRPr>
            </a:lvl3pPr>
            <a:lvl4pPr marL="542925" indent="0">
              <a:buNone/>
              <a:defRPr>
                <a:solidFill>
                  <a:srgbClr val="C4BEC5"/>
                </a:solidFill>
              </a:defRPr>
            </a:lvl4pPr>
            <a:lvl5pPr marL="714375" indent="0">
              <a:buNone/>
              <a:defRPr>
                <a:solidFill>
                  <a:srgbClr val="C4BEC5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3977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"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658801"/>
            <a:ext cx="5700712" cy="331799"/>
          </a:xfrm>
        </p:spPr>
        <p:txBody>
          <a:bodyPr/>
          <a:lstStyle>
            <a:lvl1pPr>
              <a:defRPr sz="2200" b="1">
                <a:solidFill>
                  <a:srgbClr val="000096"/>
                </a:solidFill>
                <a:latin typeface="+mn-lt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3887" y="1228725"/>
            <a:ext cx="5700713" cy="5629275"/>
          </a:xfrm>
        </p:spPr>
        <p:txBody>
          <a:bodyPr bIns="0" anchor="t" anchorCtr="0"/>
          <a:lstStyle>
            <a:lvl1pPr marL="228600" indent="-228600">
              <a:buClr>
                <a:srgbClr val="000096"/>
              </a:buClr>
              <a:buFont typeface="Aino" panose="02000603040504020204" pitchFamily="50" charset="0"/>
              <a:buChar char="+"/>
              <a:defRPr>
                <a:solidFill>
                  <a:srgbClr val="000096"/>
                </a:solidFill>
              </a:defRPr>
            </a:lvl1pPr>
            <a:lvl2pPr marL="361950" indent="-180975">
              <a:buClr>
                <a:srgbClr val="000096"/>
              </a:buClr>
              <a:buFont typeface="Aino" panose="02000603040504020204" pitchFamily="50" charset="0"/>
              <a:buChar char="+"/>
              <a:defRPr>
                <a:solidFill>
                  <a:srgbClr val="000096"/>
                </a:solidFill>
              </a:defRPr>
            </a:lvl2pPr>
            <a:lvl3pPr marL="542925" indent="-180975">
              <a:buClr>
                <a:srgbClr val="000096"/>
              </a:buClr>
              <a:buFont typeface="Aino" panose="02000603040504020204" pitchFamily="50" charset="0"/>
              <a:buChar char="+"/>
              <a:defRPr>
                <a:solidFill>
                  <a:srgbClr val="000096"/>
                </a:solidFill>
              </a:defRPr>
            </a:lvl3pPr>
            <a:lvl4pPr marL="714375" indent="-171450">
              <a:buClr>
                <a:srgbClr val="000096"/>
              </a:buClr>
              <a:buFont typeface="Aino" panose="02000603040504020204" pitchFamily="50" charset="0"/>
              <a:buChar char="+"/>
              <a:defRPr>
                <a:solidFill>
                  <a:srgbClr val="000096"/>
                </a:solidFill>
              </a:defRPr>
            </a:lvl4pPr>
            <a:lvl5pPr marL="895350" indent="-180975">
              <a:buClr>
                <a:srgbClr val="000096"/>
              </a:buClr>
              <a:buFont typeface="Aino" panose="02000603040504020204" pitchFamily="50" charset="0"/>
              <a:buChar char="+"/>
              <a:defRPr>
                <a:solidFill>
                  <a:srgbClr val="0000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ldi kohatäide 4">
            <a:extLst>
              <a:ext uri="{FF2B5EF4-FFF2-40B4-BE49-F238E27FC236}">
                <a16:creationId xmlns:a16="http://schemas.microsoft.com/office/drawing/2014/main" id="{232E8188-F880-49F9-A677-02937BE0CD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43700" y="0"/>
            <a:ext cx="54483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37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C4BEC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75A5D"/>
                </a:solidFill>
              </a:defRPr>
            </a:lvl1pPr>
          </a:lstStyle>
          <a:p>
            <a:r>
              <a:rPr lang="et-EE" err="1"/>
              <a:t>Click</a:t>
            </a:r>
            <a:r>
              <a:rPr lang="et-EE"/>
              <a:t>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add</a:t>
            </a:r>
            <a:r>
              <a:rPr lang="et-EE"/>
              <a:t> </a:t>
            </a:r>
            <a:r>
              <a:rPr lang="et-EE" err="1"/>
              <a:t>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6119812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5448301"/>
            <a:ext cx="6119812" cy="14097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77650" y="3429000"/>
            <a:ext cx="250824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/>
            </a:lvl2pPr>
            <a:lvl3pPr marL="361950" indent="0">
              <a:buNone/>
              <a:defRPr sz="800"/>
            </a:lvl3pPr>
            <a:lvl4pPr marL="542925" indent="0">
              <a:buNone/>
              <a:defRPr sz="800"/>
            </a:lvl4pPr>
            <a:lvl5pPr marL="714375" indent="0">
              <a:buNone/>
              <a:defRPr sz="800"/>
            </a:lvl5pPr>
          </a:lstStyle>
          <a:p>
            <a:pPr lvl="0"/>
            <a:r>
              <a:rPr lang="en-US" dirty="0"/>
              <a:t>©</a:t>
            </a:r>
            <a:r>
              <a:rPr lang="et-EE" dirty="0"/>
              <a:t> </a:t>
            </a:r>
            <a:r>
              <a:rPr lang="et-EE" dirty="0" err="1"/>
              <a:t>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328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6119812" cy="9699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28999"/>
            <a:ext cx="5472112" cy="3429001"/>
          </a:xfrm>
          <a:prstGeom prst="rect">
            <a:avLst/>
          </a:prstGeom>
        </p:spPr>
        <p:txBody>
          <a:bodyPr vert="horz" lIns="0" tIns="0" rIns="0" bIns="558000" rtlCol="0" anchor="b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  <a:p>
            <a:pPr lvl="5"/>
            <a:r>
              <a:rPr lang="et-EE" dirty="0" err="1"/>
              <a:t>Sixth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6"/>
            <a:r>
              <a:rPr lang="et-EE" dirty="0" err="1"/>
              <a:t>Seventh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7"/>
            <a:r>
              <a:rPr lang="et-EE" dirty="0" err="1"/>
              <a:t>Eighth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56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9" r:id="rId2"/>
    <p:sldLayoutId id="2147483658" r:id="rId3"/>
    <p:sldLayoutId id="2147483670" r:id="rId4"/>
    <p:sldLayoutId id="2147483660" r:id="rId5"/>
    <p:sldLayoutId id="2147483669" r:id="rId6"/>
    <p:sldLayoutId id="2147483665" r:id="rId7"/>
    <p:sldLayoutId id="2147483671" r:id="rId8"/>
    <p:sldLayoutId id="2147483661" r:id="rId9"/>
    <p:sldLayoutId id="2147483668" r:id="rId10"/>
    <p:sldLayoutId id="2147483663" r:id="rId11"/>
    <p:sldLayoutId id="2147483666" r:id="rId12"/>
    <p:sldLayoutId id="2147483664" r:id="rId13"/>
    <p:sldLayoutId id="2147483667" r:id="rId14"/>
    <p:sldLayoutId id="2147483672" r:id="rId15"/>
  </p:sldLayoutIdLst>
  <p:transition spd="slow">
    <p:push dir="u"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076325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257300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438275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6">
          <p15:clr>
            <a:srgbClr val="F26B43"/>
          </p15:clr>
        </p15:guide>
        <p15:guide id="4" pos="7514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pos="393">
          <p15:clr>
            <a:srgbClr val="F26B43"/>
          </p15:clr>
        </p15:guide>
        <p15:guide id="7" pos="4248">
          <p15:clr>
            <a:srgbClr val="F26B43"/>
          </p15:clr>
        </p15:guide>
        <p15:guide id="8" pos="3432">
          <p15:clr>
            <a:srgbClr val="F26B43"/>
          </p15:clr>
        </p15:guide>
        <p15:guide id="9" pos="5155">
          <p15:clr>
            <a:srgbClr val="F26B43"/>
          </p15:clr>
        </p15:guide>
        <p15:guide id="10" pos="2525">
          <p15:clr>
            <a:srgbClr val="F26B43"/>
          </p15:clr>
        </p15:guide>
        <p15:guide id="11" orient="horz" pos="1026">
          <p15:clr>
            <a:srgbClr val="F26B43"/>
          </p15:clr>
        </p15:guide>
        <p15:guide id="12" orient="horz" pos="1434">
          <p15:clr>
            <a:srgbClr val="F26B43"/>
          </p15:clr>
        </p15:guide>
        <p15:guide id="13" orient="horz" pos="414">
          <p15:clr>
            <a:srgbClr val="F26B43"/>
          </p15:clr>
        </p15:guide>
        <p15:guide id="14" pos="73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tsouthestonia.com/turismiklast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6FAF00-F25D-C844-AF7F-3F14978F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6" y="4348157"/>
            <a:ext cx="6119812" cy="969974"/>
          </a:xfrm>
        </p:spPr>
        <p:txBody>
          <a:bodyPr/>
          <a:lstStyle/>
          <a:p>
            <a:r>
              <a:rPr lang="en-EE" dirty="0"/>
              <a:t>Strateegia elluviimine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52586-6FA6-6A42-B5E8-CBABA6FC56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EE"/>
          </a:p>
        </p:txBody>
      </p:sp>
      <p:pic>
        <p:nvPicPr>
          <p:cNvPr id="13" name="Picture Placeholder 12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E2CCE972-D6A8-1842-8BE2-A1ACD59422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" b="7836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3B589B-E1F1-584F-B3C0-C45A9D77527B}"/>
              </a:ext>
            </a:extLst>
          </p:cNvPr>
          <p:cNvSpPr txBox="1"/>
          <p:nvPr/>
        </p:nvSpPr>
        <p:spPr>
          <a:xfrm>
            <a:off x="315023" y="4348157"/>
            <a:ext cx="55238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600" dirty="0">
                <a:solidFill>
                  <a:schemeClr val="bg1"/>
                </a:solidFill>
              </a:rPr>
              <a:t>Strateegia elluviimine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Kertu </a:t>
            </a:r>
            <a:r>
              <a:rPr lang="en-US" sz="3600" dirty="0" err="1">
                <a:solidFill>
                  <a:schemeClr val="bg1"/>
                </a:solidFill>
              </a:rPr>
              <a:t>Vuks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Lõuna</a:t>
            </a:r>
            <a:r>
              <a:rPr lang="en-US" sz="3600" dirty="0">
                <a:solidFill>
                  <a:schemeClr val="bg1"/>
                </a:solidFill>
              </a:rPr>
              <a:t>- </a:t>
            </a:r>
            <a:r>
              <a:rPr lang="en-US" sz="3600" dirty="0" err="1">
                <a:solidFill>
                  <a:schemeClr val="bg1"/>
                </a:solidFill>
              </a:rPr>
              <a:t>Eesti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turismiklaster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EE" sz="3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13A6C6-BD33-234D-9574-1C995DC68806}"/>
              </a:ext>
            </a:extLst>
          </p:cNvPr>
          <p:cNvSpPr txBox="1"/>
          <p:nvPr/>
        </p:nvSpPr>
        <p:spPr>
          <a:xfrm>
            <a:off x="8168640" y="5059680"/>
            <a:ext cx="3509010" cy="117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91942163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1" y="-733195"/>
            <a:ext cx="12478452" cy="8324388"/>
          </a:xfrm>
        </p:spPr>
      </p:pic>
      <p:sp>
        <p:nvSpPr>
          <p:cNvPr id="7" name="Rectangle 6"/>
          <p:cNvSpPr/>
          <p:nvPr/>
        </p:nvSpPr>
        <p:spPr>
          <a:xfrm>
            <a:off x="263526" y="137160"/>
            <a:ext cx="12192000" cy="6858000"/>
          </a:xfrm>
          <a:prstGeom prst="rect">
            <a:avLst/>
          </a:prstGeom>
          <a:gradFill>
            <a:gsLst>
              <a:gs pos="100000">
                <a:srgbClr val="000000">
                  <a:alpha val="60000"/>
                </a:srgbClr>
              </a:gs>
              <a:gs pos="26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alkiri 10">
            <a:extLst>
              <a:ext uri="{FF2B5EF4-FFF2-40B4-BE49-F238E27FC236}">
                <a16:creationId xmlns:a16="http://schemas.microsoft.com/office/drawing/2014/main" id="{F0238FD6-E8A7-41A1-867F-EE7FEC598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58" y="1478918"/>
            <a:ext cx="12191999" cy="1900654"/>
          </a:xfrm>
        </p:spPr>
        <p:txBody>
          <a:bodyPr/>
          <a:lstStyle/>
          <a:p>
            <a:r>
              <a:rPr lang="en-GB" dirty="0" err="1"/>
              <a:t>Lõuna-Eesti</a:t>
            </a:r>
            <a:r>
              <a:rPr lang="en-GB" dirty="0"/>
              <a:t> </a:t>
            </a:r>
            <a:r>
              <a:rPr lang="en-GB" dirty="0" err="1"/>
              <a:t>turismiklaster</a:t>
            </a:r>
            <a:br>
              <a:rPr lang="en-GB" dirty="0"/>
            </a:br>
            <a:r>
              <a:rPr lang="en-GB" dirty="0"/>
              <a:t> 					</a:t>
            </a:r>
            <a:endParaRPr lang="en-US" sz="6500" dirty="0"/>
          </a:p>
        </p:txBody>
      </p:sp>
      <p:sp>
        <p:nvSpPr>
          <p:cNvPr id="12" name="Teksti kohatäide 11">
            <a:extLst>
              <a:ext uri="{FF2B5EF4-FFF2-40B4-BE49-F238E27FC236}">
                <a16:creationId xmlns:a16="http://schemas.microsoft.com/office/drawing/2014/main" id="{B92A6F84-63C6-4E8B-9E4F-2C055FC59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© Tõnu Tunnel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2FF6B8B-0DBE-40B5-824F-D790333D9B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2235" y="5577043"/>
            <a:ext cx="5978312" cy="135924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800" dirty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FE2FE29-1120-4FE4-9FDA-311CBA66F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926649"/>
            <a:ext cx="4415290" cy="5066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BE3671-0C43-4D05-A267-3400AD09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758184"/>
            <a:ext cx="2139190" cy="2373963"/>
            <a:chOff x="723679" y="3758184"/>
            <a:chExt cx="2139190" cy="2373963"/>
          </a:xfrm>
        </p:grpSpPr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284BA9C-01AC-48B3-8010-804869A0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051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E232F3A-24DA-47FC-A6E7-8347EA07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630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2B7D041A-D364-4BF2-9F8A-0294D0918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209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1CB5A6AE-FC55-4655-AE45-5E9A3F32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88940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500BEBAD-632B-4E00-AD16-C6A03CD1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472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29BEDA70-8722-46C0-A1EB-8CDFEE592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17111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2">
              <a:extLst>
                <a:ext uri="{FF2B5EF4-FFF2-40B4-BE49-F238E27FC236}">
                  <a16:creationId xmlns:a16="http://schemas.microsoft.com/office/drawing/2014/main" id="{3979BE25-E2B2-4CF8-85A1-65AD3E0CF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749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2C9FF4D0-2F5C-4E54-AC5A-58A6169BA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284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94E4ABC-1B44-4E4D-9065-F67D887D7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75948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2">
              <a:extLst>
                <a:ext uri="{FF2B5EF4-FFF2-40B4-BE49-F238E27FC236}">
                  <a16:creationId xmlns:a16="http://schemas.microsoft.com/office/drawing/2014/main" id="{FDDFF3EB-39A2-4D3F-AD9F-0CF4409EA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8962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59">
              <a:extLst>
                <a:ext uri="{FF2B5EF4-FFF2-40B4-BE49-F238E27FC236}">
                  <a16:creationId xmlns:a16="http://schemas.microsoft.com/office/drawing/2014/main" id="{DB732EBE-ED01-4374-8D0C-8AF6E5A5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4333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2">
              <a:extLst>
                <a:ext uri="{FF2B5EF4-FFF2-40B4-BE49-F238E27FC236}">
                  <a16:creationId xmlns:a16="http://schemas.microsoft.com/office/drawing/2014/main" id="{D22DDEF5-6AF3-4D7C-BC62-4409D396B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269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376CD22-707A-45BF-B1E0-3F62124A5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743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77D3C970-47FF-4506-B61A-DCAA63289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65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3D0163D1-030C-49AE-83F7-8B6F17D3F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18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68397BEB-F2C5-49D6-8F17-BC81796A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8C1B7012-AA7A-4E78-965E-ABD7EC337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2">
              <a:extLst>
                <a:ext uri="{FF2B5EF4-FFF2-40B4-BE49-F238E27FC236}">
                  <a16:creationId xmlns:a16="http://schemas.microsoft.com/office/drawing/2014/main" id="{ADA7F354-F3A6-49A0-AF9C-EC69C2A31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82531391-74CB-4FBD-97B7-D73D91C44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3CD46824-FF3A-460F-8F13-1B2A420A1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15EE979E-5456-4D5F-83BF-158EB8B24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B5123B19-3717-4BC1-B7CE-C6727099C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25F3BA9E-DEA1-4368-A4BE-FB9C9C3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0EFD15C2-3CE6-43C9-AA85-2000C0A6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173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A7D19408-5ACA-46A3-8FC7-0A2B511B2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C39A546E-F35B-4AF5-9F7E-F7CC78DD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C051F4E-E13F-4468-BCAB-379380355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99A94C11-96BF-4E23-9B0F-CCCF0E690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2C253E13-7D4F-4651-B26F-C9A398426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6C607944-C3DA-49D0-B76C-ECF13B2E8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2">
              <a:extLst>
                <a:ext uri="{FF2B5EF4-FFF2-40B4-BE49-F238E27FC236}">
                  <a16:creationId xmlns:a16="http://schemas.microsoft.com/office/drawing/2014/main" id="{A044E8D2-BE36-4B3B-BF61-A4ED4D637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08C4C63A-4388-4C37-9D9C-5C1F9925C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14866A3A-FA92-4434-98E9-418FEC9B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AF97CA9B-731E-47BF-B724-E6CD2C915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B9B7DB1A-1165-4D7C-95DC-D710F20E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737B22B9-9D11-4F36-9B12-FB41FBA4E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2">
              <a:extLst>
                <a:ext uri="{FF2B5EF4-FFF2-40B4-BE49-F238E27FC236}">
                  <a16:creationId xmlns:a16="http://schemas.microsoft.com/office/drawing/2014/main" id="{FBCEABA9-0D42-4E75-BBFB-8374262E8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2">
              <a:extLst>
                <a:ext uri="{FF2B5EF4-FFF2-40B4-BE49-F238E27FC236}">
                  <a16:creationId xmlns:a16="http://schemas.microsoft.com/office/drawing/2014/main" id="{66428691-A429-4D5E-AE96-E43B6F0E2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59">
              <a:extLst>
                <a:ext uri="{FF2B5EF4-FFF2-40B4-BE49-F238E27FC236}">
                  <a16:creationId xmlns:a16="http://schemas.microsoft.com/office/drawing/2014/main" id="{5BCC330F-9915-4B86-97E9-BA49CBFEC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9A1A7FCA-8137-4FF0-9940-FB481BFD2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3A9167A0-5576-4F2F-B5FE-431186597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965" y="1321743"/>
            <a:ext cx="3787482" cy="42778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Lõuna-Eesti turismiklaster- miks?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83F107F-9294-4679-B247-91D8556A6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20F93971-D547-4C36-A076-D57249994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012A36A9-DFAE-4F57-9711-172E65EDA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8B6B96C8-D832-4071-A5D2-1F11CBF9F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0FF1DEB5-31F1-464D-BDB3-EFE620642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96B80410-DC2C-4DFC-B52E-CC5E6788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9CE51CA3-95B8-44B4-B784-CE35A844D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FA1EB8B0-6221-4A35-A5F2-46E9A78CB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FDA530E1-5E88-4861-8642-F5B6A715B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854D2927-5C3A-424C-B30D-6048719C8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9B9A782D-CE07-499E-81BB-3F6D2E7EF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BDEBE12E-1915-4596-A0A7-9C61CAF8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4FBDEF84-1447-47C6-998D-A35B78E0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A99F96E-5E88-3E4F-85C9-4D79775F2C82}"/>
              </a:ext>
            </a:extLst>
          </p:cNvPr>
          <p:cNvSpPr txBox="1"/>
          <p:nvPr/>
        </p:nvSpPr>
        <p:spPr>
          <a:xfrm>
            <a:off x="5912693" y="1188719"/>
            <a:ext cx="5561320" cy="4804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Muuta</a:t>
            </a:r>
            <a:r>
              <a:rPr lang="en-US" sz="2000" dirty="0"/>
              <a:t> </a:t>
            </a:r>
            <a:r>
              <a:rPr lang="en-US" sz="2000" dirty="0" err="1"/>
              <a:t>Lõuna</a:t>
            </a:r>
            <a:r>
              <a:rPr lang="en-US" sz="2000" dirty="0"/>
              <a:t>–</a:t>
            </a:r>
            <a:r>
              <a:rPr lang="en-US" sz="2000" dirty="0" err="1"/>
              <a:t>Eesti</a:t>
            </a:r>
            <a:r>
              <a:rPr lang="en-US" sz="2000" dirty="0"/>
              <a:t>  </a:t>
            </a:r>
            <a:r>
              <a:rPr lang="en-US" sz="2000" dirty="0" err="1"/>
              <a:t>atraktiivsemaks</a:t>
            </a:r>
            <a:r>
              <a:rPr lang="en-US" sz="2000" dirty="0"/>
              <a:t> ja </a:t>
            </a:r>
            <a:r>
              <a:rPr lang="en-US" sz="2000" dirty="0" err="1"/>
              <a:t>paremini</a:t>
            </a:r>
            <a:r>
              <a:rPr lang="en-US" sz="2000" dirty="0"/>
              <a:t> </a:t>
            </a:r>
            <a:r>
              <a:rPr lang="en-US" sz="2000" dirty="0" err="1"/>
              <a:t>nähtavaks</a:t>
            </a:r>
            <a:r>
              <a:rPr lang="en-US" sz="20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Terviklikumaid</a:t>
            </a:r>
            <a:r>
              <a:rPr lang="en-US" sz="2000" dirty="0"/>
              <a:t> ja </a:t>
            </a:r>
            <a:r>
              <a:rPr lang="en-US" sz="2000" dirty="0" err="1"/>
              <a:t>kvaliteetsem</a:t>
            </a:r>
            <a:r>
              <a:rPr lang="en-US" sz="2000" dirty="0"/>
              <a:t> </a:t>
            </a:r>
            <a:r>
              <a:rPr lang="en-US" sz="2000" dirty="0" err="1"/>
              <a:t>väärtuspakkumine</a:t>
            </a:r>
            <a:r>
              <a:rPr lang="en-US" sz="20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Ühistel</a:t>
            </a:r>
            <a:r>
              <a:rPr lang="en-US" sz="2000" dirty="0"/>
              <a:t> </a:t>
            </a:r>
            <a:r>
              <a:rPr lang="en-US" sz="2000" dirty="0" err="1"/>
              <a:t>väärtustel</a:t>
            </a:r>
            <a:r>
              <a:rPr lang="en-US" sz="2000" dirty="0"/>
              <a:t> </a:t>
            </a:r>
            <a:r>
              <a:rPr lang="en-US" sz="2000" dirty="0" err="1"/>
              <a:t>põhinev</a:t>
            </a:r>
            <a:r>
              <a:rPr lang="en-US" sz="2000" dirty="0"/>
              <a:t> </a:t>
            </a:r>
            <a:r>
              <a:rPr lang="en-US" sz="2000" dirty="0" err="1"/>
              <a:t>tootearendus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Paremad</a:t>
            </a:r>
            <a:r>
              <a:rPr lang="en-US" sz="2000" dirty="0"/>
              <a:t> </a:t>
            </a:r>
            <a:r>
              <a:rPr lang="en-US" sz="2000" dirty="0" err="1"/>
              <a:t>võimalused</a:t>
            </a:r>
            <a:r>
              <a:rPr lang="en-US" sz="2000" dirty="0"/>
              <a:t>  </a:t>
            </a:r>
            <a:r>
              <a:rPr lang="en-US" sz="2000" dirty="0" err="1"/>
              <a:t>atraktiivsete</a:t>
            </a:r>
            <a:r>
              <a:rPr lang="en-US" sz="2000" dirty="0"/>
              <a:t> </a:t>
            </a:r>
            <a:r>
              <a:rPr lang="en-US" sz="2000" dirty="0" err="1"/>
              <a:t>toodete</a:t>
            </a:r>
            <a:r>
              <a:rPr lang="en-US" sz="2000" dirty="0"/>
              <a:t>/ </a:t>
            </a:r>
            <a:r>
              <a:rPr lang="en-US" sz="2000" dirty="0" err="1"/>
              <a:t>teenuste</a:t>
            </a:r>
            <a:r>
              <a:rPr lang="en-US" sz="2000" dirty="0"/>
              <a:t> </a:t>
            </a:r>
            <a:r>
              <a:rPr lang="en-US" sz="2000" dirty="0" err="1"/>
              <a:t>väljatöötamiseks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Innovatiivne</a:t>
            </a:r>
            <a:r>
              <a:rPr lang="en-US" sz="2000" dirty="0"/>
              <a:t> ja </a:t>
            </a:r>
            <a:r>
              <a:rPr lang="en-US" sz="2000" dirty="0" err="1"/>
              <a:t>tõhus</a:t>
            </a:r>
            <a:r>
              <a:rPr lang="en-US" sz="2000" dirty="0"/>
              <a:t> </a:t>
            </a:r>
            <a:r>
              <a:rPr lang="en-US" sz="2000" dirty="0" err="1"/>
              <a:t>turismiturundus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Partner Tartu 2024 </a:t>
            </a:r>
            <a:r>
              <a:rPr lang="en-US" sz="2000" dirty="0" err="1"/>
              <a:t>turismiturunduses</a:t>
            </a:r>
            <a:r>
              <a:rPr lang="en-US" sz="20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Sünergia</a:t>
            </a:r>
            <a:r>
              <a:rPr lang="en-US" sz="2000" dirty="0"/>
              <a:t> ja </a:t>
            </a:r>
            <a:r>
              <a:rPr lang="en-US" sz="2000" dirty="0" err="1"/>
              <a:t>efektiivsus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Koos</a:t>
            </a:r>
            <a:r>
              <a:rPr lang="en-US" sz="2000" dirty="0"/>
              <a:t> </a:t>
            </a:r>
            <a:r>
              <a:rPr lang="en-US" sz="2000" dirty="0" err="1"/>
              <a:t>oleme</a:t>
            </a:r>
            <a:r>
              <a:rPr lang="en-US" sz="2000" dirty="0"/>
              <a:t> </a:t>
            </a:r>
            <a:r>
              <a:rPr lang="en-US" sz="2000" dirty="0" err="1"/>
              <a:t>võimekamad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7" name="Teksti kohatäide 5">
            <a:extLst>
              <a:ext uri="{FF2B5EF4-FFF2-40B4-BE49-F238E27FC236}">
                <a16:creationId xmlns:a16="http://schemas.microsoft.com/office/drawing/2014/main" id="{29DB0A51-2E24-3E40-B4A5-D16B1EE1AEAB}"/>
              </a:ext>
            </a:extLst>
          </p:cNvPr>
          <p:cNvSpPr txBox="1">
            <a:spLocks/>
          </p:cNvSpPr>
          <p:nvPr/>
        </p:nvSpPr>
        <p:spPr>
          <a:xfrm>
            <a:off x="623887" y="1791199"/>
            <a:ext cx="9303884" cy="3885206"/>
          </a:xfrm>
          <a:prstGeom prst="rect">
            <a:avLst/>
          </a:prstGeom>
        </p:spPr>
        <p:txBody>
          <a:bodyPr lIns="0" numCol="1" spcCol="36000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763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5730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000096"/>
              </a:buCl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000096"/>
              </a:buCl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7215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FE2FE29-1120-4FE4-9FDA-311CBA66F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926649"/>
            <a:ext cx="4415290" cy="5066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BE3671-0C43-4D05-A267-3400AD09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758184"/>
            <a:ext cx="2139190" cy="2373963"/>
            <a:chOff x="723679" y="3758184"/>
            <a:chExt cx="2139190" cy="2373963"/>
          </a:xfrm>
        </p:grpSpPr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284BA9C-01AC-48B3-8010-804869A0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051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E232F3A-24DA-47FC-A6E7-8347EA07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630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2B7D041A-D364-4BF2-9F8A-0294D0918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209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1CB5A6AE-FC55-4655-AE45-5E9A3F32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88940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500BEBAD-632B-4E00-AD16-C6A03CD1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472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29BEDA70-8722-46C0-A1EB-8CDFEE592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17111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2">
              <a:extLst>
                <a:ext uri="{FF2B5EF4-FFF2-40B4-BE49-F238E27FC236}">
                  <a16:creationId xmlns:a16="http://schemas.microsoft.com/office/drawing/2014/main" id="{3979BE25-E2B2-4CF8-85A1-65AD3E0CF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749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2C9FF4D0-2F5C-4E54-AC5A-58A6169BA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284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94E4ABC-1B44-4E4D-9065-F67D887D7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75948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2">
              <a:extLst>
                <a:ext uri="{FF2B5EF4-FFF2-40B4-BE49-F238E27FC236}">
                  <a16:creationId xmlns:a16="http://schemas.microsoft.com/office/drawing/2014/main" id="{FDDFF3EB-39A2-4D3F-AD9F-0CF4409EA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8962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59">
              <a:extLst>
                <a:ext uri="{FF2B5EF4-FFF2-40B4-BE49-F238E27FC236}">
                  <a16:creationId xmlns:a16="http://schemas.microsoft.com/office/drawing/2014/main" id="{DB732EBE-ED01-4374-8D0C-8AF6E5A5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4333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2">
              <a:extLst>
                <a:ext uri="{FF2B5EF4-FFF2-40B4-BE49-F238E27FC236}">
                  <a16:creationId xmlns:a16="http://schemas.microsoft.com/office/drawing/2014/main" id="{D22DDEF5-6AF3-4D7C-BC62-4409D396B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269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376CD22-707A-45BF-B1E0-3F62124A5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743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77D3C970-47FF-4506-B61A-DCAA63289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65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3D0163D1-030C-49AE-83F7-8B6F17D3F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18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68397BEB-F2C5-49D6-8F17-BC81796A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8C1B7012-AA7A-4E78-965E-ABD7EC337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2">
              <a:extLst>
                <a:ext uri="{FF2B5EF4-FFF2-40B4-BE49-F238E27FC236}">
                  <a16:creationId xmlns:a16="http://schemas.microsoft.com/office/drawing/2014/main" id="{ADA7F354-F3A6-49A0-AF9C-EC69C2A31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82531391-74CB-4FBD-97B7-D73D91C44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3CD46824-FF3A-460F-8F13-1B2A420A1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15EE979E-5456-4D5F-83BF-158EB8B24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B5123B19-3717-4BC1-B7CE-C6727099C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25F3BA9E-DEA1-4368-A4BE-FB9C9C3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0EFD15C2-3CE6-43C9-AA85-2000C0A6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173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A7D19408-5ACA-46A3-8FC7-0A2B511B2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C39A546E-F35B-4AF5-9F7E-F7CC78DD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C051F4E-E13F-4468-BCAB-379380355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99A94C11-96BF-4E23-9B0F-CCCF0E690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2C253E13-7D4F-4651-B26F-C9A398426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6C607944-C3DA-49D0-B76C-ECF13B2E8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2">
              <a:extLst>
                <a:ext uri="{FF2B5EF4-FFF2-40B4-BE49-F238E27FC236}">
                  <a16:creationId xmlns:a16="http://schemas.microsoft.com/office/drawing/2014/main" id="{A044E8D2-BE36-4B3B-BF61-A4ED4D637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08C4C63A-4388-4C37-9D9C-5C1F9925C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14866A3A-FA92-4434-98E9-418FEC9B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AF97CA9B-731E-47BF-B724-E6CD2C915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B9B7DB1A-1165-4D7C-95DC-D710F20E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737B22B9-9D11-4F36-9B12-FB41FBA4E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2">
              <a:extLst>
                <a:ext uri="{FF2B5EF4-FFF2-40B4-BE49-F238E27FC236}">
                  <a16:creationId xmlns:a16="http://schemas.microsoft.com/office/drawing/2014/main" id="{FBCEABA9-0D42-4E75-BBFB-8374262E8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2">
              <a:extLst>
                <a:ext uri="{FF2B5EF4-FFF2-40B4-BE49-F238E27FC236}">
                  <a16:creationId xmlns:a16="http://schemas.microsoft.com/office/drawing/2014/main" id="{66428691-A429-4D5E-AE96-E43B6F0E2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59">
              <a:extLst>
                <a:ext uri="{FF2B5EF4-FFF2-40B4-BE49-F238E27FC236}">
                  <a16:creationId xmlns:a16="http://schemas.microsoft.com/office/drawing/2014/main" id="{5BCC330F-9915-4B86-97E9-BA49CBFEC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9A1A7FCA-8137-4FF0-9940-FB481BFD2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3A9167A0-5576-4F2F-B5FE-431186597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965" y="1321743"/>
            <a:ext cx="3787482" cy="42778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Kellele?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83F107F-9294-4679-B247-91D8556A6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20F93971-D547-4C36-A076-D57249994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012A36A9-DFAE-4F57-9711-172E65EDA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8B6B96C8-D832-4071-A5D2-1F11CBF9F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0FF1DEB5-31F1-464D-BDB3-EFE620642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96B80410-DC2C-4DFC-B52E-CC5E6788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9CE51CA3-95B8-44B4-B784-CE35A844D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FA1EB8B0-6221-4A35-A5F2-46E9A78CB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FDA530E1-5E88-4861-8642-F5B6A715B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854D2927-5C3A-424C-B30D-6048719C8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9B9A782D-CE07-499E-81BB-3F6D2E7EF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BDEBE12E-1915-4596-A0A7-9C61CAF8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4FBDEF84-1447-47C6-998D-A35B78E0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A99F96E-5E88-3E4F-85C9-4D79775F2C82}"/>
              </a:ext>
            </a:extLst>
          </p:cNvPr>
          <p:cNvSpPr txBox="1"/>
          <p:nvPr/>
        </p:nvSpPr>
        <p:spPr>
          <a:xfrm>
            <a:off x="5912693" y="1188719"/>
            <a:ext cx="5561320" cy="4804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Lõuna-Eesti (Põlva, Võru, Valga, Jõgeva ja Tartu maakond)  </a:t>
            </a:r>
            <a:r>
              <a:rPr lang="en-US" sz="2000" b="1"/>
              <a:t>turismiettevõtetele ja teenusepakkujatele</a:t>
            </a:r>
            <a:r>
              <a:rPr lang="en-US" sz="200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Turismivaldkonna organisatsioonidele  ja kohalikele omavalitsustele.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Piirkondlikud- ja teemavõrgustikud.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27" name="Teksti kohatäide 5">
            <a:extLst>
              <a:ext uri="{FF2B5EF4-FFF2-40B4-BE49-F238E27FC236}">
                <a16:creationId xmlns:a16="http://schemas.microsoft.com/office/drawing/2014/main" id="{29DB0A51-2E24-3E40-B4A5-D16B1EE1AEAB}"/>
              </a:ext>
            </a:extLst>
          </p:cNvPr>
          <p:cNvSpPr txBox="1">
            <a:spLocks/>
          </p:cNvSpPr>
          <p:nvPr/>
        </p:nvSpPr>
        <p:spPr>
          <a:xfrm>
            <a:off x="623887" y="1791199"/>
            <a:ext cx="9303884" cy="3885206"/>
          </a:xfrm>
          <a:prstGeom prst="rect">
            <a:avLst/>
          </a:prstGeom>
        </p:spPr>
        <p:txBody>
          <a:bodyPr lIns="0" numCol="1" spcCol="36000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763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5730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000096"/>
              </a:buCl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000096"/>
              </a:buCl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1104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E6347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0" y="8062"/>
            <a:ext cx="12191144" cy="685751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7682" y="481207"/>
            <a:ext cx="6669720" cy="777278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de-DE" spc="-152" dirty="0" err="1">
                <a:solidFill>
                  <a:srgbClr val="FFFFFF"/>
                </a:solidFill>
              </a:rPr>
              <a:t>Kuidas</a:t>
            </a:r>
            <a:r>
              <a:rPr lang="de-DE" spc="-152" dirty="0">
                <a:solidFill>
                  <a:srgbClr val="FFFFFF"/>
                </a:solidFill>
              </a:rPr>
              <a:t>?</a:t>
            </a:r>
            <a:endParaRPr lang="de-DE" spc="-118" dirty="0">
              <a:solidFill>
                <a:srgbClr val="FFFFF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71651" y="5559816"/>
            <a:ext cx="112018" cy="689651"/>
          </a:xfrm>
          <a:prstGeom prst="rect">
            <a:avLst/>
          </a:prstGeom>
        </p:spPr>
        <p:txBody>
          <a:bodyPr vert="vert270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sz="728" dirty="0">
                <a:solidFill>
                  <a:srgbClr val="FFFFFF"/>
                </a:solidFill>
                <a:latin typeface="Aino"/>
                <a:cs typeface="Aino"/>
              </a:rPr>
              <a:t>© </a:t>
            </a:r>
            <a:r>
              <a:rPr sz="728" spc="-18" dirty="0">
                <a:solidFill>
                  <a:srgbClr val="FFFFFF"/>
                </a:solidFill>
                <a:latin typeface="Aino"/>
                <a:cs typeface="Aino"/>
              </a:rPr>
              <a:t>R</a:t>
            </a:r>
            <a:r>
              <a:rPr sz="728" spc="-3" dirty="0">
                <a:solidFill>
                  <a:srgbClr val="FFFFFF"/>
                </a:solidFill>
                <a:latin typeface="Aino"/>
                <a:cs typeface="Aino"/>
              </a:rPr>
              <a:t>en</a:t>
            </a:r>
            <a:r>
              <a:rPr sz="728" dirty="0">
                <a:solidFill>
                  <a:srgbClr val="FFFFFF"/>
                </a:solidFill>
                <a:latin typeface="Aino"/>
                <a:cs typeface="Aino"/>
              </a:rPr>
              <a:t>ee </a:t>
            </a:r>
            <a:r>
              <a:rPr sz="728" spc="-9" dirty="0">
                <a:solidFill>
                  <a:srgbClr val="FFFFFF"/>
                </a:solidFill>
                <a:latin typeface="Aino"/>
                <a:cs typeface="Aino"/>
              </a:rPr>
              <a:t>Al</a:t>
            </a:r>
            <a:r>
              <a:rPr sz="728" spc="-15" dirty="0">
                <a:solidFill>
                  <a:srgbClr val="FFFFFF"/>
                </a:solidFill>
                <a:latin typeface="Aino"/>
                <a:cs typeface="Aino"/>
              </a:rPr>
              <a:t>t</a:t>
            </a:r>
            <a:r>
              <a:rPr sz="728" spc="-18" dirty="0">
                <a:solidFill>
                  <a:srgbClr val="FFFFFF"/>
                </a:solidFill>
                <a:latin typeface="Aino"/>
                <a:cs typeface="Aino"/>
              </a:rPr>
              <a:t>r</a:t>
            </a:r>
            <a:r>
              <a:rPr sz="728" spc="-21" dirty="0">
                <a:solidFill>
                  <a:srgbClr val="FFFFFF"/>
                </a:solidFill>
                <a:latin typeface="Aino"/>
                <a:cs typeface="Aino"/>
              </a:rPr>
              <a:t>o</a:t>
            </a:r>
            <a:r>
              <a:rPr sz="728" dirty="0">
                <a:solidFill>
                  <a:srgbClr val="FFFFFF"/>
                </a:solidFill>
                <a:latin typeface="Aino"/>
                <a:cs typeface="Aino"/>
              </a:rPr>
              <a:t>v</a:t>
            </a:r>
            <a:endParaRPr sz="728">
              <a:latin typeface="Aino"/>
              <a:cs typeface="Ain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CE07C-F6EE-2A45-AE94-43918713B917}"/>
              </a:ext>
            </a:extLst>
          </p:cNvPr>
          <p:cNvSpPr txBox="1"/>
          <p:nvPr/>
        </p:nvSpPr>
        <p:spPr>
          <a:xfrm>
            <a:off x="219456" y="1500079"/>
            <a:ext cx="537667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Vabatahtlik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Kaasamise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aluseks</a:t>
            </a:r>
            <a:r>
              <a:rPr lang="en-GB" sz="2800" dirty="0">
                <a:solidFill>
                  <a:schemeClr val="bg1"/>
                </a:solidFill>
              </a:rPr>
              <a:t> on </a:t>
            </a:r>
            <a:r>
              <a:rPr lang="en-GB" sz="2800" b="1" dirty="0" err="1">
                <a:solidFill>
                  <a:schemeClr val="bg1"/>
                </a:solidFill>
              </a:rPr>
              <a:t>liikmeleping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ehk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konsortsiumleping</a:t>
            </a:r>
            <a:r>
              <a:rPr lang="en-GB" sz="2800" dirty="0">
                <a:solidFill>
                  <a:schemeClr val="bg1"/>
                </a:solidFill>
              </a:rPr>
              <a:t> (2021-2023)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L</a:t>
            </a:r>
            <a:r>
              <a:rPr lang="en-EE" sz="2800" dirty="0">
                <a:solidFill>
                  <a:schemeClr val="bg1"/>
                </a:solidFill>
              </a:rPr>
              <a:t>iikmemaks (teenuspaketid), mis sätestavad aastamaksu ja selles sisalduvad teenused</a:t>
            </a:r>
            <a:r>
              <a:rPr lang="en-EE" dirty="0">
                <a:solidFill>
                  <a:schemeClr val="bg1"/>
                </a:solidFill>
              </a:rPr>
              <a:t>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61026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FE2FE29-1120-4FE4-9FDA-311CBA66F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926649"/>
            <a:ext cx="4415290" cy="5066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BE3671-0C43-4D05-A267-3400AD09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758184"/>
            <a:ext cx="2139190" cy="2373963"/>
            <a:chOff x="723679" y="3758184"/>
            <a:chExt cx="2139190" cy="2373963"/>
          </a:xfrm>
        </p:grpSpPr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284BA9C-01AC-48B3-8010-804869A0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051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E232F3A-24DA-47FC-A6E7-8347EA07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630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2B7D041A-D364-4BF2-9F8A-0294D0918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209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1CB5A6AE-FC55-4655-AE45-5E9A3F32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88940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500BEBAD-632B-4E00-AD16-C6A03CD1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472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29BEDA70-8722-46C0-A1EB-8CDFEE592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17111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2">
              <a:extLst>
                <a:ext uri="{FF2B5EF4-FFF2-40B4-BE49-F238E27FC236}">
                  <a16:creationId xmlns:a16="http://schemas.microsoft.com/office/drawing/2014/main" id="{3979BE25-E2B2-4CF8-85A1-65AD3E0CF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749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2C9FF4D0-2F5C-4E54-AC5A-58A6169BA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284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94E4ABC-1B44-4E4D-9065-F67D887D7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75948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2">
              <a:extLst>
                <a:ext uri="{FF2B5EF4-FFF2-40B4-BE49-F238E27FC236}">
                  <a16:creationId xmlns:a16="http://schemas.microsoft.com/office/drawing/2014/main" id="{FDDFF3EB-39A2-4D3F-AD9F-0CF4409EA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8962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59">
              <a:extLst>
                <a:ext uri="{FF2B5EF4-FFF2-40B4-BE49-F238E27FC236}">
                  <a16:creationId xmlns:a16="http://schemas.microsoft.com/office/drawing/2014/main" id="{DB732EBE-ED01-4374-8D0C-8AF6E5A5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4333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2">
              <a:extLst>
                <a:ext uri="{FF2B5EF4-FFF2-40B4-BE49-F238E27FC236}">
                  <a16:creationId xmlns:a16="http://schemas.microsoft.com/office/drawing/2014/main" id="{D22DDEF5-6AF3-4D7C-BC62-4409D396B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269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376CD22-707A-45BF-B1E0-3F62124A5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743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77D3C970-47FF-4506-B61A-DCAA63289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65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3D0163D1-030C-49AE-83F7-8B6F17D3F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18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68397BEB-F2C5-49D6-8F17-BC81796A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8C1B7012-AA7A-4E78-965E-ABD7EC337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2">
              <a:extLst>
                <a:ext uri="{FF2B5EF4-FFF2-40B4-BE49-F238E27FC236}">
                  <a16:creationId xmlns:a16="http://schemas.microsoft.com/office/drawing/2014/main" id="{ADA7F354-F3A6-49A0-AF9C-EC69C2A31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82531391-74CB-4FBD-97B7-D73D91C44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3CD46824-FF3A-460F-8F13-1B2A420A1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15EE979E-5456-4D5F-83BF-158EB8B24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B5123B19-3717-4BC1-B7CE-C6727099C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25F3BA9E-DEA1-4368-A4BE-FB9C9C3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0EFD15C2-3CE6-43C9-AA85-2000C0A6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173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A7D19408-5ACA-46A3-8FC7-0A2B511B2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C39A546E-F35B-4AF5-9F7E-F7CC78DD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C051F4E-E13F-4468-BCAB-379380355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99A94C11-96BF-4E23-9B0F-CCCF0E690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2C253E13-7D4F-4651-B26F-C9A398426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6C607944-C3DA-49D0-B76C-ECF13B2E8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2">
              <a:extLst>
                <a:ext uri="{FF2B5EF4-FFF2-40B4-BE49-F238E27FC236}">
                  <a16:creationId xmlns:a16="http://schemas.microsoft.com/office/drawing/2014/main" id="{A044E8D2-BE36-4B3B-BF61-A4ED4D637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08C4C63A-4388-4C37-9D9C-5C1F9925C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14866A3A-FA92-4434-98E9-418FEC9B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AF97CA9B-731E-47BF-B724-E6CD2C915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B9B7DB1A-1165-4D7C-95DC-D710F20E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737B22B9-9D11-4F36-9B12-FB41FBA4E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2">
              <a:extLst>
                <a:ext uri="{FF2B5EF4-FFF2-40B4-BE49-F238E27FC236}">
                  <a16:creationId xmlns:a16="http://schemas.microsoft.com/office/drawing/2014/main" id="{FBCEABA9-0D42-4E75-BBFB-8374262E8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2">
              <a:extLst>
                <a:ext uri="{FF2B5EF4-FFF2-40B4-BE49-F238E27FC236}">
                  <a16:creationId xmlns:a16="http://schemas.microsoft.com/office/drawing/2014/main" id="{66428691-A429-4D5E-AE96-E43B6F0E2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59">
              <a:extLst>
                <a:ext uri="{FF2B5EF4-FFF2-40B4-BE49-F238E27FC236}">
                  <a16:creationId xmlns:a16="http://schemas.microsoft.com/office/drawing/2014/main" id="{5BCC330F-9915-4B86-97E9-BA49CBFEC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9A1A7FCA-8137-4FF0-9940-FB481BFD2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3A9167A0-5576-4F2F-B5FE-431186597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965" y="1321743"/>
            <a:ext cx="3787482" cy="42778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Liikmepaketid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83F107F-9294-4679-B247-91D8556A6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20F93971-D547-4C36-A076-D57249994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012A36A9-DFAE-4F57-9711-172E65EDA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8B6B96C8-D832-4071-A5D2-1F11CBF9F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0FF1DEB5-31F1-464D-BDB3-EFE620642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96B80410-DC2C-4DFC-B52E-CC5E6788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9CE51CA3-95B8-44B4-B784-CE35A844D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FA1EB8B0-6221-4A35-A5F2-46E9A78CB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FDA530E1-5E88-4861-8642-F5B6A715B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854D2927-5C3A-424C-B30D-6048719C8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9B9A782D-CE07-499E-81BB-3F6D2E7EF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BDEBE12E-1915-4596-A0A7-9C61CAF8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4FBDEF84-1447-47C6-998D-A35B78E0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A99F96E-5E88-3E4F-85C9-4D79775F2C82}"/>
              </a:ext>
            </a:extLst>
          </p:cNvPr>
          <p:cNvSpPr txBox="1"/>
          <p:nvPr/>
        </p:nvSpPr>
        <p:spPr>
          <a:xfrm>
            <a:off x="5912693" y="1188719"/>
            <a:ext cx="5561320" cy="4804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Liikmed</a:t>
            </a:r>
            <a:r>
              <a:rPr lang="en-US" sz="2000"/>
              <a:t>: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Suurliikme pakett/ A pakett  (aastamaks 3000€)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Keskmine pakett / B (1500€ aastas)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Väike pakett / C  (300€ aastas)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Võrgustikupakett </a:t>
            </a:r>
            <a:r>
              <a:rPr lang="en-US" sz="2000" i="1"/>
              <a:t> (1500€ aastas)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Toetajaliikmed: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maakondlikud arendusorganisatsioonid (maakondlikud arenduskeskused või maakondlikud omavalitsuste liidud), mis lepingu alusel finantseerivad klastri strateegia ja tegevuskava põhiste tegevuste elluviimist ja turismisihtkoha üldiseid arendus- ja turundustegevusi.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27" name="Teksti kohatäide 5">
            <a:extLst>
              <a:ext uri="{FF2B5EF4-FFF2-40B4-BE49-F238E27FC236}">
                <a16:creationId xmlns:a16="http://schemas.microsoft.com/office/drawing/2014/main" id="{29DB0A51-2E24-3E40-B4A5-D16B1EE1AEAB}"/>
              </a:ext>
            </a:extLst>
          </p:cNvPr>
          <p:cNvSpPr txBox="1">
            <a:spLocks/>
          </p:cNvSpPr>
          <p:nvPr/>
        </p:nvSpPr>
        <p:spPr>
          <a:xfrm>
            <a:off x="623887" y="1791199"/>
            <a:ext cx="9303884" cy="3885206"/>
          </a:xfrm>
          <a:prstGeom prst="rect">
            <a:avLst/>
          </a:prstGeom>
        </p:spPr>
        <p:txBody>
          <a:bodyPr lIns="0" numCol="1" spcCol="36000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763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5730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000096"/>
              </a:buCl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000096"/>
              </a:buCl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6581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FE2FE29-1120-4FE4-9FDA-311CBA66F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926649"/>
            <a:ext cx="4415290" cy="5066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BE3671-0C43-4D05-A267-3400AD09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758184"/>
            <a:ext cx="2139190" cy="2373963"/>
            <a:chOff x="723679" y="3758184"/>
            <a:chExt cx="2139190" cy="2373963"/>
          </a:xfrm>
        </p:grpSpPr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284BA9C-01AC-48B3-8010-804869A0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051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E232F3A-24DA-47FC-A6E7-8347EA07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630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2B7D041A-D364-4BF2-9F8A-0294D0918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209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1CB5A6AE-FC55-4655-AE45-5E9A3F32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88940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500BEBAD-632B-4E00-AD16-C6A03CD1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472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29BEDA70-8722-46C0-A1EB-8CDFEE592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17111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2">
              <a:extLst>
                <a:ext uri="{FF2B5EF4-FFF2-40B4-BE49-F238E27FC236}">
                  <a16:creationId xmlns:a16="http://schemas.microsoft.com/office/drawing/2014/main" id="{3979BE25-E2B2-4CF8-85A1-65AD3E0CF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749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2C9FF4D0-2F5C-4E54-AC5A-58A6169BA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284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94E4ABC-1B44-4E4D-9065-F67D887D7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75948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2">
              <a:extLst>
                <a:ext uri="{FF2B5EF4-FFF2-40B4-BE49-F238E27FC236}">
                  <a16:creationId xmlns:a16="http://schemas.microsoft.com/office/drawing/2014/main" id="{FDDFF3EB-39A2-4D3F-AD9F-0CF4409EA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8962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59">
              <a:extLst>
                <a:ext uri="{FF2B5EF4-FFF2-40B4-BE49-F238E27FC236}">
                  <a16:creationId xmlns:a16="http://schemas.microsoft.com/office/drawing/2014/main" id="{DB732EBE-ED01-4374-8D0C-8AF6E5A5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4333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2">
              <a:extLst>
                <a:ext uri="{FF2B5EF4-FFF2-40B4-BE49-F238E27FC236}">
                  <a16:creationId xmlns:a16="http://schemas.microsoft.com/office/drawing/2014/main" id="{D22DDEF5-6AF3-4D7C-BC62-4409D396B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269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376CD22-707A-45BF-B1E0-3F62124A5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743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77D3C970-47FF-4506-B61A-DCAA63289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65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3D0163D1-030C-49AE-83F7-8B6F17D3F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18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68397BEB-F2C5-49D6-8F17-BC81796A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8C1B7012-AA7A-4E78-965E-ABD7EC337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2">
              <a:extLst>
                <a:ext uri="{FF2B5EF4-FFF2-40B4-BE49-F238E27FC236}">
                  <a16:creationId xmlns:a16="http://schemas.microsoft.com/office/drawing/2014/main" id="{ADA7F354-F3A6-49A0-AF9C-EC69C2A31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82531391-74CB-4FBD-97B7-D73D91C44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3CD46824-FF3A-460F-8F13-1B2A420A1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15EE979E-5456-4D5F-83BF-158EB8B24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B5123B19-3717-4BC1-B7CE-C6727099C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25F3BA9E-DEA1-4368-A4BE-FB9C9C3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0EFD15C2-3CE6-43C9-AA85-2000C0A6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173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A7D19408-5ACA-46A3-8FC7-0A2B511B2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C39A546E-F35B-4AF5-9F7E-F7CC78DD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C051F4E-E13F-4468-BCAB-379380355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99A94C11-96BF-4E23-9B0F-CCCF0E690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2C253E13-7D4F-4651-B26F-C9A398426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6C607944-C3DA-49D0-B76C-ECF13B2E8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2">
              <a:extLst>
                <a:ext uri="{FF2B5EF4-FFF2-40B4-BE49-F238E27FC236}">
                  <a16:creationId xmlns:a16="http://schemas.microsoft.com/office/drawing/2014/main" id="{A044E8D2-BE36-4B3B-BF61-A4ED4D637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08C4C63A-4388-4C37-9D9C-5C1F9925C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14866A3A-FA92-4434-98E9-418FEC9B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AF97CA9B-731E-47BF-B724-E6CD2C915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B9B7DB1A-1165-4D7C-95DC-D710F20E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737B22B9-9D11-4F36-9B12-FB41FBA4E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2">
              <a:extLst>
                <a:ext uri="{FF2B5EF4-FFF2-40B4-BE49-F238E27FC236}">
                  <a16:creationId xmlns:a16="http://schemas.microsoft.com/office/drawing/2014/main" id="{FBCEABA9-0D42-4E75-BBFB-8374262E8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2">
              <a:extLst>
                <a:ext uri="{FF2B5EF4-FFF2-40B4-BE49-F238E27FC236}">
                  <a16:creationId xmlns:a16="http://schemas.microsoft.com/office/drawing/2014/main" id="{66428691-A429-4D5E-AE96-E43B6F0E2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59">
              <a:extLst>
                <a:ext uri="{FF2B5EF4-FFF2-40B4-BE49-F238E27FC236}">
                  <a16:creationId xmlns:a16="http://schemas.microsoft.com/office/drawing/2014/main" id="{5BCC330F-9915-4B86-97E9-BA49CBFEC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9A1A7FCA-8137-4FF0-9940-FB481BFD2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3A9167A0-5576-4F2F-B5FE-431186597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965" y="1321743"/>
            <a:ext cx="3787482" cy="42778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Rahastamine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83F107F-9294-4679-B247-91D8556A6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20F93971-D547-4C36-A076-D57249994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012A36A9-DFAE-4F57-9711-172E65EDA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8B6B96C8-D832-4071-A5D2-1F11CBF9F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0FF1DEB5-31F1-464D-BDB3-EFE620642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96B80410-DC2C-4DFC-B52E-CC5E6788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9CE51CA3-95B8-44B4-B784-CE35A844D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FA1EB8B0-6221-4A35-A5F2-46E9A78CB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FDA530E1-5E88-4861-8642-F5B6A715B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854D2927-5C3A-424C-B30D-6048719C8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9B9A782D-CE07-499E-81BB-3F6D2E7EF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BDEBE12E-1915-4596-A0A7-9C61CAF8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4FBDEF84-1447-47C6-998D-A35B78E0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A99F96E-5E88-3E4F-85C9-4D79775F2C82}"/>
              </a:ext>
            </a:extLst>
          </p:cNvPr>
          <p:cNvSpPr txBox="1"/>
          <p:nvPr/>
        </p:nvSpPr>
        <p:spPr>
          <a:xfrm>
            <a:off x="5912693" y="1188719"/>
            <a:ext cx="5561320" cy="4804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Toetajaliikmed</a:t>
            </a:r>
            <a:r>
              <a:rPr lang="en-US" sz="2000" dirty="0"/>
              <a:t>:  </a:t>
            </a:r>
            <a:r>
              <a:rPr lang="en-US" sz="2000" dirty="0" err="1"/>
              <a:t>maakondlikud</a:t>
            </a:r>
            <a:r>
              <a:rPr lang="en-US" sz="2000" dirty="0"/>
              <a:t> </a:t>
            </a:r>
            <a:r>
              <a:rPr lang="en-US" sz="2000" dirty="0" err="1"/>
              <a:t>arendusorganisatsioonid</a:t>
            </a:r>
            <a:r>
              <a:rPr lang="en-US" sz="2000" dirty="0"/>
              <a:t> (</a:t>
            </a:r>
            <a:r>
              <a:rPr lang="en-US" sz="2000" dirty="0" err="1"/>
              <a:t>maakondlikud</a:t>
            </a:r>
            <a:r>
              <a:rPr lang="en-US" sz="2000" dirty="0"/>
              <a:t> </a:t>
            </a:r>
            <a:r>
              <a:rPr lang="en-US" sz="2000" dirty="0" err="1"/>
              <a:t>arenduskeskused</a:t>
            </a:r>
            <a:r>
              <a:rPr lang="en-US" sz="2000" dirty="0"/>
              <a:t> </a:t>
            </a:r>
            <a:r>
              <a:rPr lang="en-US" sz="2000" dirty="0" err="1"/>
              <a:t>või</a:t>
            </a:r>
            <a:r>
              <a:rPr lang="en-US" sz="2000" dirty="0"/>
              <a:t> </a:t>
            </a:r>
            <a:r>
              <a:rPr lang="en-US" sz="2000" dirty="0" err="1"/>
              <a:t>maakondlikud</a:t>
            </a:r>
            <a:r>
              <a:rPr lang="en-US" sz="2000" dirty="0"/>
              <a:t> </a:t>
            </a:r>
            <a:r>
              <a:rPr lang="en-US" sz="2000" dirty="0" err="1"/>
              <a:t>omavalitsuste</a:t>
            </a:r>
            <a:r>
              <a:rPr lang="en-US" sz="2000" dirty="0"/>
              <a:t> </a:t>
            </a:r>
            <a:r>
              <a:rPr lang="en-US" sz="2000" dirty="0" err="1"/>
              <a:t>liidud</a:t>
            </a:r>
            <a:r>
              <a:rPr lang="en-US" sz="2000" dirty="0"/>
              <a:t>)- </a:t>
            </a:r>
            <a:r>
              <a:rPr lang="en-US" sz="2000" dirty="0" err="1"/>
              <a:t>arvestus</a:t>
            </a:r>
            <a:r>
              <a:rPr lang="en-US" sz="2000" dirty="0"/>
              <a:t> </a:t>
            </a:r>
            <a:r>
              <a:rPr lang="en-US" sz="2000" dirty="0" err="1"/>
              <a:t>elanike</a:t>
            </a:r>
            <a:r>
              <a:rPr lang="en-US" sz="2000" dirty="0"/>
              <a:t> </a:t>
            </a:r>
            <a:r>
              <a:rPr lang="en-US" sz="2000" dirty="0" err="1"/>
              <a:t>arvu</a:t>
            </a:r>
            <a:r>
              <a:rPr lang="en-US" sz="2000" dirty="0"/>
              <a:t> </a:t>
            </a:r>
            <a:r>
              <a:rPr lang="en-US" sz="2000" dirty="0" err="1"/>
              <a:t>järgi</a:t>
            </a:r>
            <a:r>
              <a:rPr lang="en-US" sz="2000" dirty="0"/>
              <a:t> </a:t>
            </a:r>
            <a:r>
              <a:rPr lang="en-US" sz="2000" dirty="0" err="1"/>
              <a:t>maakonnas</a:t>
            </a:r>
            <a:r>
              <a:rPr lang="en-US" sz="2000" dirty="0"/>
              <a:t> 01.01.2020 </a:t>
            </a:r>
            <a:r>
              <a:rPr lang="en-US" sz="2000" dirty="0" err="1"/>
              <a:t>seisuga</a:t>
            </a:r>
            <a:r>
              <a:rPr lang="en-US" sz="2000" dirty="0"/>
              <a:t> 0.16€ per </a:t>
            </a:r>
            <a:r>
              <a:rPr lang="en-US" sz="2000" dirty="0" err="1"/>
              <a:t>elanik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EAS </a:t>
            </a:r>
            <a:r>
              <a:rPr lang="en-US" sz="2000" dirty="0" err="1"/>
              <a:t>rahastus</a:t>
            </a:r>
            <a:r>
              <a:rPr lang="en-US" sz="20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Liikmetasud</a:t>
            </a:r>
            <a:r>
              <a:rPr lang="en-US" sz="2000" dirty="0"/>
              <a:t>  (</a:t>
            </a:r>
            <a:r>
              <a:rPr lang="en-US" sz="2000" dirty="0" err="1"/>
              <a:t>ettevõtjad</a:t>
            </a:r>
            <a:r>
              <a:rPr lang="en-US" sz="2000" dirty="0"/>
              <a:t>, </a:t>
            </a:r>
            <a:r>
              <a:rPr lang="en-US" sz="2000" dirty="0" err="1"/>
              <a:t>võrgustikud</a:t>
            </a:r>
            <a:r>
              <a:rPr lang="en-US" sz="20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NB! </a:t>
            </a:r>
            <a:r>
              <a:rPr lang="en-US" sz="2000" dirty="0" err="1"/>
              <a:t>Ettevõtjate</a:t>
            </a:r>
            <a:r>
              <a:rPr lang="en-US" sz="2000" dirty="0"/>
              <a:t> </a:t>
            </a:r>
            <a:r>
              <a:rPr lang="en-US" sz="2000" dirty="0" err="1"/>
              <a:t>liikmetasu</a:t>
            </a:r>
            <a:r>
              <a:rPr lang="en-US" sz="2000" dirty="0"/>
              <a:t> </a:t>
            </a:r>
            <a:r>
              <a:rPr lang="en-US" sz="2000" dirty="0" err="1"/>
              <a:t>kasutatakse</a:t>
            </a:r>
            <a:r>
              <a:rPr lang="en-US" sz="2000" dirty="0"/>
              <a:t> </a:t>
            </a:r>
            <a:r>
              <a:rPr lang="en-US" sz="2000" dirty="0" err="1"/>
              <a:t>turundus</a:t>
            </a:r>
            <a:r>
              <a:rPr lang="en-US" sz="2000" dirty="0"/>
              <a:t>- ja </a:t>
            </a:r>
            <a:r>
              <a:rPr lang="en-US" sz="2000" dirty="0" err="1"/>
              <a:t>kommunikatsioonitegevuste</a:t>
            </a:r>
            <a:r>
              <a:rPr lang="en-US" sz="2000" dirty="0"/>
              <a:t> </a:t>
            </a:r>
            <a:r>
              <a:rPr lang="en-US" sz="2000" dirty="0" err="1"/>
              <a:t>tarbeks</a:t>
            </a:r>
            <a:r>
              <a:rPr lang="en-US" sz="2000" dirty="0"/>
              <a:t> </a:t>
            </a:r>
            <a:r>
              <a:rPr lang="en-US" sz="2000" dirty="0" err="1"/>
              <a:t>vastavalt</a:t>
            </a:r>
            <a:r>
              <a:rPr lang="en-US" sz="2000" dirty="0"/>
              <a:t> </a:t>
            </a:r>
            <a:r>
              <a:rPr lang="en-US" sz="2000" dirty="0" err="1"/>
              <a:t>paketile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Klastri</a:t>
            </a:r>
            <a:r>
              <a:rPr lang="en-US" sz="2000" dirty="0"/>
              <a:t> </a:t>
            </a:r>
            <a:r>
              <a:rPr lang="en-US" sz="2000" dirty="0" err="1"/>
              <a:t>tööjõukulud</a:t>
            </a:r>
            <a:r>
              <a:rPr lang="en-US" sz="2000" dirty="0"/>
              <a:t> :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EAS-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rahastus</a:t>
            </a:r>
            <a:r>
              <a:rPr lang="en-US" sz="2000" dirty="0"/>
              <a:t> + MAK-ide </a:t>
            </a:r>
            <a:r>
              <a:rPr lang="en-US" sz="2000" dirty="0" err="1"/>
              <a:t>panus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7" name="Teksti kohatäide 5">
            <a:extLst>
              <a:ext uri="{FF2B5EF4-FFF2-40B4-BE49-F238E27FC236}">
                <a16:creationId xmlns:a16="http://schemas.microsoft.com/office/drawing/2014/main" id="{29DB0A51-2E24-3E40-B4A5-D16B1EE1AEAB}"/>
              </a:ext>
            </a:extLst>
          </p:cNvPr>
          <p:cNvSpPr txBox="1">
            <a:spLocks/>
          </p:cNvSpPr>
          <p:nvPr/>
        </p:nvSpPr>
        <p:spPr>
          <a:xfrm>
            <a:off x="623887" y="1791199"/>
            <a:ext cx="9303884" cy="3885206"/>
          </a:xfrm>
          <a:prstGeom prst="rect">
            <a:avLst/>
          </a:prstGeom>
        </p:spPr>
        <p:txBody>
          <a:bodyPr lIns="0" numCol="1" spcCol="36000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763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5730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000096"/>
              </a:buCl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000096"/>
              </a:buCl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3480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FE2FE29-1120-4FE4-9FDA-311CBA66F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926649"/>
            <a:ext cx="4415290" cy="5066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BE3671-0C43-4D05-A267-3400AD09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758184"/>
            <a:ext cx="2139190" cy="2373963"/>
            <a:chOff x="723679" y="3758184"/>
            <a:chExt cx="2139190" cy="2373963"/>
          </a:xfrm>
        </p:grpSpPr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284BA9C-01AC-48B3-8010-804869A0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051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E232F3A-24DA-47FC-A6E7-8347EA07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630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2B7D041A-D364-4BF2-9F8A-0294D0918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209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1CB5A6AE-FC55-4655-AE45-5E9A3F32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88940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500BEBAD-632B-4E00-AD16-C6A03CD1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472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29BEDA70-8722-46C0-A1EB-8CDFEE592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17111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2">
              <a:extLst>
                <a:ext uri="{FF2B5EF4-FFF2-40B4-BE49-F238E27FC236}">
                  <a16:creationId xmlns:a16="http://schemas.microsoft.com/office/drawing/2014/main" id="{3979BE25-E2B2-4CF8-85A1-65AD3E0CF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749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2C9FF4D0-2F5C-4E54-AC5A-58A6169BA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284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94E4ABC-1B44-4E4D-9065-F67D887D7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75948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2">
              <a:extLst>
                <a:ext uri="{FF2B5EF4-FFF2-40B4-BE49-F238E27FC236}">
                  <a16:creationId xmlns:a16="http://schemas.microsoft.com/office/drawing/2014/main" id="{FDDFF3EB-39A2-4D3F-AD9F-0CF4409EA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8962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59">
              <a:extLst>
                <a:ext uri="{FF2B5EF4-FFF2-40B4-BE49-F238E27FC236}">
                  <a16:creationId xmlns:a16="http://schemas.microsoft.com/office/drawing/2014/main" id="{DB732EBE-ED01-4374-8D0C-8AF6E5A5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4333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2">
              <a:extLst>
                <a:ext uri="{FF2B5EF4-FFF2-40B4-BE49-F238E27FC236}">
                  <a16:creationId xmlns:a16="http://schemas.microsoft.com/office/drawing/2014/main" id="{D22DDEF5-6AF3-4D7C-BC62-4409D396B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269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376CD22-707A-45BF-B1E0-3F62124A5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743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77D3C970-47FF-4506-B61A-DCAA63289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65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3D0163D1-030C-49AE-83F7-8B6F17D3F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18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68397BEB-F2C5-49D6-8F17-BC81796A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8C1B7012-AA7A-4E78-965E-ABD7EC337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2">
              <a:extLst>
                <a:ext uri="{FF2B5EF4-FFF2-40B4-BE49-F238E27FC236}">
                  <a16:creationId xmlns:a16="http://schemas.microsoft.com/office/drawing/2014/main" id="{ADA7F354-F3A6-49A0-AF9C-EC69C2A31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82531391-74CB-4FBD-97B7-D73D91C44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3CD46824-FF3A-460F-8F13-1B2A420A1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15EE979E-5456-4D5F-83BF-158EB8B24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B5123B19-3717-4BC1-B7CE-C6727099C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25F3BA9E-DEA1-4368-A4BE-FB9C9C3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0EFD15C2-3CE6-43C9-AA85-2000C0A6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173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A7D19408-5ACA-46A3-8FC7-0A2B511B2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C39A546E-F35B-4AF5-9F7E-F7CC78DD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C051F4E-E13F-4468-BCAB-379380355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99A94C11-96BF-4E23-9B0F-CCCF0E690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2C253E13-7D4F-4651-B26F-C9A398426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6C607944-C3DA-49D0-B76C-ECF13B2E8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2">
              <a:extLst>
                <a:ext uri="{FF2B5EF4-FFF2-40B4-BE49-F238E27FC236}">
                  <a16:creationId xmlns:a16="http://schemas.microsoft.com/office/drawing/2014/main" id="{A044E8D2-BE36-4B3B-BF61-A4ED4D637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08C4C63A-4388-4C37-9D9C-5C1F9925C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14866A3A-FA92-4434-98E9-418FEC9B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AF97CA9B-731E-47BF-B724-E6CD2C915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B9B7DB1A-1165-4D7C-95DC-D710F20E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737B22B9-9D11-4F36-9B12-FB41FBA4E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2">
              <a:extLst>
                <a:ext uri="{FF2B5EF4-FFF2-40B4-BE49-F238E27FC236}">
                  <a16:creationId xmlns:a16="http://schemas.microsoft.com/office/drawing/2014/main" id="{FBCEABA9-0D42-4E75-BBFB-8374262E8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2">
              <a:extLst>
                <a:ext uri="{FF2B5EF4-FFF2-40B4-BE49-F238E27FC236}">
                  <a16:creationId xmlns:a16="http://schemas.microsoft.com/office/drawing/2014/main" id="{66428691-A429-4D5E-AE96-E43B6F0E2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59">
              <a:extLst>
                <a:ext uri="{FF2B5EF4-FFF2-40B4-BE49-F238E27FC236}">
                  <a16:creationId xmlns:a16="http://schemas.microsoft.com/office/drawing/2014/main" id="{5BCC330F-9915-4B86-97E9-BA49CBFEC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9A1A7FCA-8137-4FF0-9940-FB481BFD2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3A9167A0-5576-4F2F-B5FE-431186597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965" y="1321743"/>
            <a:ext cx="3787482" cy="42778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 ma selle raha eest saan?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83F107F-9294-4679-B247-91D8556A6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20F93971-D547-4C36-A076-D57249994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012A36A9-DFAE-4F57-9711-172E65EDA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8B6B96C8-D832-4071-A5D2-1F11CBF9F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0FF1DEB5-31F1-464D-BDB3-EFE620642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96B80410-DC2C-4DFC-B52E-CC5E6788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9CE51CA3-95B8-44B4-B784-CE35A844D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FA1EB8B0-6221-4A35-A5F2-46E9A78CB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FDA530E1-5E88-4861-8642-F5B6A715B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854D2927-5C3A-424C-B30D-6048719C8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9B9A782D-CE07-499E-81BB-3F6D2E7EF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BDEBE12E-1915-4596-A0A7-9C61CAF8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4FBDEF84-1447-47C6-998D-A35B78E0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A99F96E-5E88-3E4F-85C9-4D79775F2C82}"/>
              </a:ext>
            </a:extLst>
          </p:cNvPr>
          <p:cNvSpPr txBox="1"/>
          <p:nvPr/>
        </p:nvSpPr>
        <p:spPr>
          <a:xfrm>
            <a:off x="5907001" y="2250488"/>
            <a:ext cx="5561320" cy="4804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Infovoog</a:t>
            </a:r>
            <a:r>
              <a:rPr lang="en-US" sz="2000" dirty="0"/>
              <a:t>, </a:t>
            </a:r>
            <a:r>
              <a:rPr lang="en-US" sz="2000" dirty="0" err="1"/>
              <a:t>infokiri</a:t>
            </a:r>
            <a:r>
              <a:rPr lang="en-US" sz="2000" dirty="0"/>
              <a:t> </a:t>
            </a:r>
            <a:r>
              <a:rPr lang="en-US" sz="2000" dirty="0" err="1"/>
              <a:t>listi</a:t>
            </a:r>
            <a:endParaRPr lang="en-US" sz="20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Majutus</a:t>
            </a:r>
            <a:r>
              <a:rPr lang="en-US" sz="2000" dirty="0"/>
              <a:t> – ja </a:t>
            </a:r>
            <a:r>
              <a:rPr lang="en-US" sz="2000" dirty="0" err="1"/>
              <a:t>täituvusstatistika</a:t>
            </a:r>
            <a:r>
              <a:rPr lang="en-US" sz="2000" dirty="0"/>
              <a:t> </a:t>
            </a:r>
            <a:r>
              <a:rPr lang="en-US" sz="2000" dirty="0" err="1"/>
              <a:t>ülevaade</a:t>
            </a:r>
            <a:r>
              <a:rPr lang="en-US" sz="2000" dirty="0"/>
              <a:t> LEs ja </a:t>
            </a:r>
            <a:r>
              <a:rPr lang="en-US" sz="2000" dirty="0" err="1"/>
              <a:t>maakondades</a:t>
            </a:r>
            <a:r>
              <a:rPr lang="en-US" sz="2000" dirty="0"/>
              <a:t> </a:t>
            </a:r>
            <a:r>
              <a:rPr lang="en-US" sz="2000" dirty="0" err="1"/>
              <a:t>Statistikaameti</a:t>
            </a:r>
            <a:r>
              <a:rPr lang="en-US" sz="2000" dirty="0"/>
              <a:t> </a:t>
            </a:r>
            <a:r>
              <a:rPr lang="en-US" sz="2000" dirty="0" err="1"/>
              <a:t>andmete</a:t>
            </a:r>
            <a:r>
              <a:rPr lang="en-US" sz="2000" dirty="0"/>
              <a:t> </a:t>
            </a:r>
            <a:r>
              <a:rPr lang="en-US" sz="2000" dirty="0" err="1"/>
              <a:t>põhjal</a:t>
            </a:r>
            <a:r>
              <a:rPr lang="en-US" sz="2000" dirty="0"/>
              <a:t>, </a:t>
            </a:r>
            <a:r>
              <a:rPr lang="en-US" sz="2000" dirty="0" err="1"/>
              <a:t>statistika</a:t>
            </a:r>
            <a:r>
              <a:rPr lang="en-US" sz="2000" dirty="0"/>
              <a:t> </a:t>
            </a:r>
            <a:r>
              <a:rPr lang="en-US" sz="2000" dirty="0" err="1"/>
              <a:t>analüüs</a:t>
            </a:r>
            <a:r>
              <a:rPr lang="en-US" sz="2000" dirty="0"/>
              <a:t> ja </a:t>
            </a:r>
            <a:r>
              <a:rPr lang="en-US" sz="2000" dirty="0" err="1"/>
              <a:t>tõlgendus</a:t>
            </a:r>
            <a:r>
              <a:rPr lang="en-US" sz="2000" dirty="0"/>
              <a:t> 1-2 </a:t>
            </a:r>
            <a:r>
              <a:rPr lang="en-US" sz="2000" dirty="0" err="1"/>
              <a:t>korda</a:t>
            </a:r>
            <a:r>
              <a:rPr lang="en-US" sz="2000" dirty="0"/>
              <a:t> </a:t>
            </a:r>
            <a:r>
              <a:rPr lang="en-US" sz="2000" dirty="0" err="1"/>
              <a:t>aastas</a:t>
            </a:r>
            <a:r>
              <a:rPr lang="en-US" sz="2000" dirty="0"/>
              <a:t>.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Üldkogu</a:t>
            </a:r>
            <a:r>
              <a:rPr lang="en-US" sz="2000" dirty="0"/>
              <a:t> 1 x </a:t>
            </a:r>
            <a:r>
              <a:rPr lang="en-US" sz="2000" dirty="0" err="1"/>
              <a:t>aastas</a:t>
            </a:r>
            <a:r>
              <a:rPr lang="en-US" sz="2000" dirty="0"/>
              <a:t>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Ühine</a:t>
            </a:r>
            <a:r>
              <a:rPr lang="en-US" sz="2000" dirty="0"/>
              <a:t> </a:t>
            </a:r>
            <a:r>
              <a:rPr lang="en-US" sz="2000" dirty="0" err="1"/>
              <a:t>mainekujundus</a:t>
            </a:r>
            <a:r>
              <a:rPr lang="en-US" sz="2000" dirty="0"/>
              <a:t>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Ettevõtjate</a:t>
            </a:r>
            <a:r>
              <a:rPr lang="en-US" sz="2000" dirty="0"/>
              <a:t> </a:t>
            </a:r>
            <a:r>
              <a:rPr lang="en-US" sz="2000" dirty="0" err="1"/>
              <a:t>nõustamine</a:t>
            </a:r>
            <a:r>
              <a:rPr lang="en-US" sz="2000" dirty="0"/>
              <a:t>  (</a:t>
            </a:r>
            <a:r>
              <a:rPr lang="en-US" sz="2000" dirty="0" err="1"/>
              <a:t>andmed</a:t>
            </a:r>
            <a:r>
              <a:rPr lang="en-US" sz="2000" dirty="0"/>
              <a:t>/</a:t>
            </a:r>
            <a:r>
              <a:rPr lang="en-US" sz="2000" dirty="0" err="1"/>
              <a:t>sotsiaalmeedia</a:t>
            </a:r>
            <a:r>
              <a:rPr lang="en-US" sz="2000" dirty="0"/>
              <a:t> </a:t>
            </a:r>
            <a:r>
              <a:rPr lang="en-US" sz="2000" dirty="0" err="1"/>
              <a:t>kanalid</a:t>
            </a:r>
            <a:r>
              <a:rPr lang="en-US" sz="2000" dirty="0"/>
              <a:t> </a:t>
            </a:r>
            <a:r>
              <a:rPr lang="en-US" sz="2000" dirty="0" err="1"/>
              <a:t>jms</a:t>
            </a:r>
            <a:r>
              <a:rPr lang="en-US" sz="2000" dirty="0"/>
              <a:t>)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Pakutavate</a:t>
            </a:r>
            <a:r>
              <a:rPr lang="en-US" sz="2000" b="1" dirty="0"/>
              <a:t> </a:t>
            </a:r>
            <a:r>
              <a:rPr lang="en-US" sz="2000" b="1" dirty="0" err="1"/>
              <a:t>teenuste</a:t>
            </a:r>
            <a:r>
              <a:rPr lang="en-US" sz="2000" b="1" dirty="0"/>
              <a:t> </a:t>
            </a:r>
            <a:r>
              <a:rPr lang="en-US" sz="2000" b="1" dirty="0" err="1"/>
              <a:t>sisu</a:t>
            </a:r>
            <a:r>
              <a:rPr lang="en-US" sz="2000" b="1" dirty="0"/>
              <a:t> </a:t>
            </a:r>
            <a:r>
              <a:rPr lang="en-US" sz="2000" b="1" dirty="0" err="1"/>
              <a:t>sõltub</a:t>
            </a:r>
            <a:r>
              <a:rPr lang="en-US" sz="2000" b="1" dirty="0"/>
              <a:t> </a:t>
            </a:r>
            <a:r>
              <a:rPr lang="en-US" sz="2000" b="1" dirty="0" err="1"/>
              <a:t>valitud</a:t>
            </a:r>
            <a:r>
              <a:rPr lang="en-US" sz="2000" b="1" dirty="0"/>
              <a:t> </a:t>
            </a:r>
            <a:r>
              <a:rPr lang="en-US" sz="2000" b="1" dirty="0" err="1"/>
              <a:t>paketist</a:t>
            </a:r>
            <a:r>
              <a:rPr lang="en-US" sz="2000" b="1" dirty="0"/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7" name="Teksti kohatäide 5">
            <a:extLst>
              <a:ext uri="{FF2B5EF4-FFF2-40B4-BE49-F238E27FC236}">
                <a16:creationId xmlns:a16="http://schemas.microsoft.com/office/drawing/2014/main" id="{29DB0A51-2E24-3E40-B4A5-D16B1EE1AEAB}"/>
              </a:ext>
            </a:extLst>
          </p:cNvPr>
          <p:cNvSpPr txBox="1">
            <a:spLocks/>
          </p:cNvSpPr>
          <p:nvPr/>
        </p:nvSpPr>
        <p:spPr>
          <a:xfrm>
            <a:off x="623887" y="1791199"/>
            <a:ext cx="9303884" cy="3885206"/>
          </a:xfrm>
          <a:prstGeom prst="rect">
            <a:avLst/>
          </a:prstGeom>
        </p:spPr>
        <p:txBody>
          <a:bodyPr lIns="0" numCol="1" spcCol="36000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763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5730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000096"/>
              </a:buCl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000096"/>
              </a:buCl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1500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8120062"/>
          </a:xfr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00000">
                  <a:alpha val="68000"/>
                </a:srgbClr>
              </a:gs>
              <a:gs pos="26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9980" y="1214855"/>
            <a:ext cx="8490898" cy="1281210"/>
          </a:xfrm>
        </p:spPr>
        <p:txBody>
          <a:bodyPr/>
          <a:lstStyle/>
          <a:p>
            <a:r>
              <a:rPr lang="en-US" dirty="0"/>
              <a:t>Kas </a:t>
            </a:r>
            <a:r>
              <a:rPr lang="en-US" dirty="0" err="1"/>
              <a:t>tuled</a:t>
            </a:r>
            <a:r>
              <a:rPr lang="en-US" dirty="0"/>
              <a:t> </a:t>
            </a:r>
            <a:r>
              <a:rPr lang="en-US" dirty="0" err="1"/>
              <a:t>kampa</a:t>
            </a:r>
            <a:r>
              <a:rPr lang="en-US" dirty="0"/>
              <a:t>? Jah..</a:t>
            </a:r>
            <a:r>
              <a:rPr lang="en-US" dirty="0" err="1"/>
              <a:t>või</a:t>
            </a:r>
            <a:r>
              <a:rPr lang="en-US" dirty="0"/>
              <a:t> JAH! 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6354830D-1190-467C-BA0E-A5F1444087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© Mariann Liimal</a:t>
            </a:r>
            <a:endParaRPr lang="en-GB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0A025014-ADCA-C948-A122-40E3592BE8A7}"/>
              </a:ext>
            </a:extLst>
          </p:cNvPr>
          <p:cNvSpPr txBox="1">
            <a:spLocks/>
          </p:cNvSpPr>
          <p:nvPr/>
        </p:nvSpPr>
        <p:spPr>
          <a:xfrm>
            <a:off x="4282169" y="2629875"/>
            <a:ext cx="7395480" cy="12812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AITÄH!</a:t>
            </a:r>
            <a:endParaRPr lang="en-GB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5A28CC4-6C79-7A4D-8E06-099E4BFF5B7B}"/>
              </a:ext>
            </a:extLst>
          </p:cNvPr>
          <p:cNvSpPr txBox="1">
            <a:spLocks/>
          </p:cNvSpPr>
          <p:nvPr/>
        </p:nvSpPr>
        <p:spPr>
          <a:xfrm>
            <a:off x="4368156" y="5567216"/>
            <a:ext cx="7395480" cy="12812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err="1"/>
              <a:t>Võta</a:t>
            </a:r>
            <a:r>
              <a:rPr lang="en-GB" dirty="0"/>
              <a:t> </a:t>
            </a:r>
            <a:r>
              <a:rPr lang="en-GB" dirty="0" err="1"/>
              <a:t>ühendust</a:t>
            </a:r>
            <a:r>
              <a:rPr lang="en-GB" dirty="0"/>
              <a:t>:</a:t>
            </a:r>
          </a:p>
          <a:p>
            <a:pPr algn="r"/>
            <a:r>
              <a:rPr lang="en-GB" dirty="0" err="1"/>
              <a:t>kertu.vuks@visittartu.com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5929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Strateegia kui töödokument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9F96E-5E88-3E4F-85C9-4D79775F2C82}"/>
              </a:ext>
            </a:extLst>
          </p:cNvPr>
          <p:cNvSpPr txBox="1"/>
          <p:nvPr/>
        </p:nvSpPr>
        <p:spPr>
          <a:xfrm>
            <a:off x="6297233" y="518400"/>
            <a:ext cx="5138863" cy="583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Lõuna-Eesti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turismiklastri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tegevuste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kavandamisele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Maakondlikele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turismi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- ja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arendusorganisatsioonidele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omavalitsusliitudele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turismivaldkonna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arendamiseks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Strateegiaga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saad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tutvuda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: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  <a:hlinkClick r:id="rId3"/>
              </a:rPr>
              <a:t>https://visitsouthestonia.com/turismiklaster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i kohatäide 5">
            <a:extLst>
              <a:ext uri="{FF2B5EF4-FFF2-40B4-BE49-F238E27FC236}">
                <a16:creationId xmlns:a16="http://schemas.microsoft.com/office/drawing/2014/main" id="{29DB0A51-2E24-3E40-B4A5-D16B1EE1AEAB}"/>
              </a:ext>
            </a:extLst>
          </p:cNvPr>
          <p:cNvSpPr txBox="1">
            <a:spLocks/>
          </p:cNvSpPr>
          <p:nvPr/>
        </p:nvSpPr>
        <p:spPr>
          <a:xfrm>
            <a:off x="623887" y="1791199"/>
            <a:ext cx="9303884" cy="3885206"/>
          </a:xfrm>
          <a:prstGeom prst="rect">
            <a:avLst/>
          </a:prstGeom>
        </p:spPr>
        <p:txBody>
          <a:bodyPr lIns="0" numCol="1" spcCol="36000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763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5730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000096"/>
              </a:buCl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000096"/>
              </a:buCl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8730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B179A7-0D31-2E47-9204-BBC31E44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84753"/>
            <a:ext cx="6119812" cy="969974"/>
          </a:xfrm>
        </p:spPr>
        <p:txBody>
          <a:bodyPr/>
          <a:lstStyle/>
          <a:p>
            <a:r>
              <a:rPr lang="en-EE" dirty="0"/>
              <a:t>Tegevuskava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327FE-F110-F74D-A151-4C1E4EE2DB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EE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6BAF388-AF3A-7546-9E4C-578F596A3C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7" b="7797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C50C9F-4DF2-7E4A-B910-FFC1CBC81CDE}"/>
              </a:ext>
            </a:extLst>
          </p:cNvPr>
          <p:cNvSpPr txBox="1"/>
          <p:nvPr/>
        </p:nvSpPr>
        <p:spPr>
          <a:xfrm>
            <a:off x="6096000" y="4657197"/>
            <a:ext cx="5832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sz="5400" dirty="0">
                <a:solidFill>
                  <a:schemeClr val="bg2">
                    <a:lumMod val="10000"/>
                  </a:schemeClr>
                </a:solidFill>
              </a:rPr>
              <a:t>Tegevuskava</a:t>
            </a:r>
            <a:r>
              <a:rPr lang="en-EE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20836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Eesmärk: Lõuna-Eesti on mainekas reisisihtkoht nii sise- kui välisturistile</a:t>
            </a:r>
          </a:p>
        </p:txBody>
      </p:sp>
      <p:sp>
        <p:nvSpPr>
          <p:cNvPr id="36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633A1-FCCE-BF4A-B4F7-C481E956485B}"/>
              </a:ext>
            </a:extLst>
          </p:cNvPr>
          <p:cNvSpPr txBox="1"/>
          <p:nvPr/>
        </p:nvSpPr>
        <p:spPr>
          <a:xfrm>
            <a:off x="6297233" y="518400"/>
            <a:ext cx="4771607" cy="583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Igale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Lõuna-Eesti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sihtturule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reiskorraldajatest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koostööpartnerite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leidmine</a:t>
            </a:r>
            <a:endParaRPr lang="en-US" sz="17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Lõuna-Eesti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kui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sihtkoha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maine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uuringute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läbiviimine</a:t>
            </a:r>
            <a:endParaRPr lang="en-US" sz="17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Lõuna-Eesti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turismiklastri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turundusstreteegia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väljatöötamine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Siseriiklike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kampaaniate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korraldamine</a:t>
            </a:r>
            <a:endParaRPr lang="en-US" sz="17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Sihtturgudel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(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Läti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Leedu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Venemaa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Soome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)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välisturukampaaniate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korraldamine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(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sh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digiturundus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FAM ja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pressireiside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korraldamine</a:t>
            </a:r>
            <a:endParaRPr lang="en-US" sz="17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Rahvusvahelistel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ja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kohalikel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kontaktüritustel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osalemine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 kas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kohapeal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või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virtuaalselt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(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sõltuvalt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COVID19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mõjudest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Turundusmaterjalide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koostamine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ja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levitamine</a:t>
            </a:r>
            <a:endParaRPr lang="en-US" sz="17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Influencerite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(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mõjuliidrite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)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kaasamine</a:t>
            </a:r>
            <a:endParaRPr lang="en-US" sz="17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Sisuturundus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kohalikes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ja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üleriigilistes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väljaannetes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</p:txBody>
      </p:sp>
      <p:sp>
        <p:nvSpPr>
          <p:cNvPr id="4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i kohatäide 5">
            <a:extLst>
              <a:ext uri="{FF2B5EF4-FFF2-40B4-BE49-F238E27FC236}">
                <a16:creationId xmlns:a16="http://schemas.microsoft.com/office/drawing/2014/main" id="{29DB0A51-2E24-3E40-B4A5-D16B1EE1AEAB}"/>
              </a:ext>
            </a:extLst>
          </p:cNvPr>
          <p:cNvSpPr txBox="1">
            <a:spLocks/>
          </p:cNvSpPr>
          <p:nvPr/>
        </p:nvSpPr>
        <p:spPr>
          <a:xfrm>
            <a:off x="623887" y="1791199"/>
            <a:ext cx="9303884" cy="3885206"/>
          </a:xfrm>
          <a:prstGeom prst="rect">
            <a:avLst/>
          </a:prstGeom>
        </p:spPr>
        <p:txBody>
          <a:bodyPr lIns="0" numCol="1" spcCol="36000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763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5730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000096"/>
              </a:buCl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rgbClr val="000096"/>
              </a:buCl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9F96E-5E88-3E4F-85C9-4D79775F2C82}"/>
              </a:ext>
            </a:extLst>
          </p:cNvPr>
          <p:cNvSpPr txBox="1"/>
          <p:nvPr/>
        </p:nvSpPr>
        <p:spPr>
          <a:xfrm>
            <a:off x="344384" y="1617641"/>
            <a:ext cx="4732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9562610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85B96-38C6-1347-AE8C-6531D0DA1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Eesmärk: Lõuna-Eesti aastaringne külastatavus on suurenenud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250F1A-F4B5-4346-8D79-821C91C5AC6B}"/>
              </a:ext>
            </a:extLst>
          </p:cNvPr>
          <p:cNvSpPr/>
          <p:nvPr/>
        </p:nvSpPr>
        <p:spPr>
          <a:xfrm>
            <a:off x="6297233" y="518400"/>
            <a:ext cx="4771607" cy="583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Lõuna-Eesti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turismiinfo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teenuste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jagamine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puhkaeestis.ee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ja 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visitestonia.com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veebikeskkonnas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ning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 KÜLAS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platvormil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Lõuna-Eesti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sündmuste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koondamine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Kultuuriaknasse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www.kultuuriaken.tartu.ee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Võrkturunduse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arendamine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pakettide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loomine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klastri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partnerite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vahel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pikendamaks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turisti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Lõuna-Eestis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viibimist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Koostöö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kultuuri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spordiürituste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korraldajatega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ning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TARTU 2024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tiimiga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 et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tagada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Lõuna-Eesti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aastaringne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atraktiivsus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Madalhooaja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kampaaniate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loomine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nt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Metsast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taldrikule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41145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85B96-38C6-1347-AE8C-6531D0DA1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GB" b="1" dirty="0"/>
              <a:t> </a:t>
            </a:r>
            <a:r>
              <a:rPr lang="en-GB" sz="4000" b="1" dirty="0" err="1"/>
              <a:t>Eesmärk</a:t>
            </a:r>
            <a:r>
              <a:rPr lang="en-GB" sz="4000" b="1" dirty="0"/>
              <a:t>: </a:t>
            </a:r>
            <a:r>
              <a:rPr lang="en-GB" sz="4000" b="1" dirty="0" err="1"/>
              <a:t>Lõuna-Eesti</a:t>
            </a:r>
            <a:r>
              <a:rPr lang="en-GB" sz="4000" b="1" dirty="0"/>
              <a:t> </a:t>
            </a:r>
            <a:r>
              <a:rPr lang="en-GB" sz="4000" b="1" dirty="0" err="1"/>
              <a:t>turismiettevõtete</a:t>
            </a:r>
            <a:r>
              <a:rPr lang="en-GB" sz="4000" b="1" dirty="0"/>
              <a:t> </a:t>
            </a:r>
            <a:r>
              <a:rPr lang="en-GB" sz="4000" b="1" dirty="0" err="1"/>
              <a:t>vaheline</a:t>
            </a:r>
            <a:r>
              <a:rPr lang="en-GB" sz="4000" b="1" dirty="0"/>
              <a:t> </a:t>
            </a:r>
            <a:r>
              <a:rPr lang="en-GB" sz="4000" b="1" dirty="0" err="1"/>
              <a:t>koostöö</a:t>
            </a:r>
            <a:r>
              <a:rPr lang="en-GB" sz="4000" b="1" dirty="0"/>
              <a:t> on </a:t>
            </a:r>
            <a:r>
              <a:rPr lang="en-GB" sz="4000" b="1" dirty="0" err="1"/>
              <a:t>suurenenud</a:t>
            </a:r>
            <a:r>
              <a:rPr lang="en-GB" sz="4000" b="1" dirty="0"/>
              <a:t> </a:t>
            </a:r>
            <a:r>
              <a:rPr lang="en-GB" sz="4000" b="1" dirty="0" err="1"/>
              <a:t>ning</a:t>
            </a:r>
            <a:r>
              <a:rPr lang="en-GB" sz="4000" b="1" dirty="0"/>
              <a:t> </a:t>
            </a:r>
            <a:r>
              <a:rPr lang="en-GB" sz="4000" b="1" dirty="0" err="1"/>
              <a:t>loob</a:t>
            </a:r>
            <a:r>
              <a:rPr lang="en-GB" sz="4000" b="1" dirty="0"/>
              <a:t> </a:t>
            </a:r>
            <a:r>
              <a:rPr lang="en-GB" sz="4000" b="1" dirty="0" err="1"/>
              <a:t>lisandväärtust</a:t>
            </a:r>
            <a:r>
              <a:rPr lang="en-GB" sz="4000" b="1" dirty="0"/>
              <a:t> (1)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250F1A-F4B5-4346-8D79-821C91C5AC6B}"/>
              </a:ext>
            </a:extLst>
          </p:cNvPr>
          <p:cNvSpPr/>
          <p:nvPr/>
        </p:nvSpPr>
        <p:spPr>
          <a:xfrm>
            <a:off x="6297233" y="518400"/>
            <a:ext cx="4771607" cy="583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Lõuna-Eesti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turismiklaster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kui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ettevõtjate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koostöövorm</a:t>
            </a: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Klastri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oma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kanalite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loomine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ja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kasvatamine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sh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sotsiaalmeedia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) 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Regulaarse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ülevaate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tegemine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LE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hetkeolukorrast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konkurentsivõimest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turismitrendidest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strateegia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elluviimisest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ja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arengust</a:t>
            </a: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Klastri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teemagruppide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loomine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ja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tööle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rakendamine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toit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kultuur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sündmused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Klastri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ettevõtjate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toetamine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suhtluses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kohalike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omavalitsustega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infrastruktuuri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kaasajastamise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küsimus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otsustusprotessidesse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kaasamine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7034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85B96-38C6-1347-AE8C-6531D0DA1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GB" b="1" dirty="0"/>
              <a:t> </a:t>
            </a:r>
            <a:r>
              <a:rPr lang="en-GB" sz="4000" b="1" dirty="0" err="1"/>
              <a:t>Eesmärk</a:t>
            </a:r>
            <a:r>
              <a:rPr lang="en-GB" sz="4000" b="1" dirty="0"/>
              <a:t>: </a:t>
            </a:r>
            <a:r>
              <a:rPr lang="en-GB" sz="4000" b="1" dirty="0" err="1"/>
              <a:t>Lõuna-Eesti</a:t>
            </a:r>
            <a:r>
              <a:rPr lang="en-GB" sz="4000" b="1" dirty="0"/>
              <a:t> </a:t>
            </a:r>
            <a:r>
              <a:rPr lang="en-GB" sz="4000" b="1" dirty="0" err="1"/>
              <a:t>turismiettevõtete</a:t>
            </a:r>
            <a:r>
              <a:rPr lang="en-GB" sz="4000" b="1" dirty="0"/>
              <a:t> </a:t>
            </a:r>
            <a:r>
              <a:rPr lang="en-GB" sz="4000" b="1" dirty="0" err="1"/>
              <a:t>vaheline</a:t>
            </a:r>
            <a:r>
              <a:rPr lang="en-GB" sz="4000" b="1" dirty="0"/>
              <a:t> </a:t>
            </a:r>
            <a:r>
              <a:rPr lang="en-GB" sz="4000" b="1" dirty="0" err="1"/>
              <a:t>koostöö</a:t>
            </a:r>
            <a:r>
              <a:rPr lang="en-GB" sz="4000" b="1" dirty="0"/>
              <a:t> on </a:t>
            </a:r>
            <a:r>
              <a:rPr lang="en-GB" sz="4000" b="1" dirty="0" err="1"/>
              <a:t>suurenenud</a:t>
            </a:r>
            <a:r>
              <a:rPr lang="en-GB" sz="4000" b="1" dirty="0"/>
              <a:t> </a:t>
            </a:r>
            <a:r>
              <a:rPr lang="en-GB" sz="4000" b="1" dirty="0" err="1"/>
              <a:t>ning</a:t>
            </a:r>
            <a:r>
              <a:rPr lang="en-GB" sz="4000" b="1" dirty="0"/>
              <a:t> </a:t>
            </a:r>
            <a:r>
              <a:rPr lang="en-GB" sz="4000" b="1" dirty="0" err="1"/>
              <a:t>loob</a:t>
            </a:r>
            <a:r>
              <a:rPr lang="en-GB" sz="4000" b="1" dirty="0"/>
              <a:t> </a:t>
            </a:r>
            <a:r>
              <a:rPr lang="en-GB" sz="4000" b="1" dirty="0" err="1"/>
              <a:t>lisandväärtust</a:t>
            </a:r>
            <a:r>
              <a:rPr lang="en-GB" sz="4000" b="1" dirty="0"/>
              <a:t> (2)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250F1A-F4B5-4346-8D79-821C91C5AC6B}"/>
              </a:ext>
            </a:extLst>
          </p:cNvPr>
          <p:cNvSpPr/>
          <p:nvPr/>
        </p:nvSpPr>
        <p:spPr>
          <a:xfrm>
            <a:off x="6297233" y="518400"/>
            <a:ext cx="4771607" cy="583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Võrgustiku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sotsialiseerimisürituste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korraldamine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Piirkondliku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statistika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koondamine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selle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põhjal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analüüsi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koostamine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Osalemine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EASi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poolt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korraldatavatel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kontaktüritustel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Klastri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ettevõtjate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andmete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korrashoid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leitavuse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parendamine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veebis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Klastri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liikmete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esindamine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üleriigilistes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organisatsioonides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/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koostööprojektides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Turismiettevõtjate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kogemuste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vahetamise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klubi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-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regulaarselt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toimiv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üritustesari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Turismikonverentsi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korraldamine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80993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85B96-38C6-1347-AE8C-6531D0DA1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GB" b="1" dirty="0" err="1"/>
              <a:t>Eesmärk</a:t>
            </a:r>
            <a:r>
              <a:rPr lang="en-GB" b="1" dirty="0"/>
              <a:t>: </a:t>
            </a:r>
            <a:r>
              <a:rPr lang="en-GB" b="1" dirty="0" err="1"/>
              <a:t>Lõuna-Eesti</a:t>
            </a:r>
            <a:r>
              <a:rPr lang="en-GB" b="1" dirty="0"/>
              <a:t> </a:t>
            </a:r>
            <a:r>
              <a:rPr lang="en-GB" b="1" dirty="0" err="1"/>
              <a:t>kui</a:t>
            </a:r>
            <a:r>
              <a:rPr lang="en-GB" b="1" dirty="0"/>
              <a:t> </a:t>
            </a:r>
            <a:r>
              <a:rPr lang="en-GB" b="1" dirty="0" err="1"/>
              <a:t>reisisihi</a:t>
            </a:r>
            <a:r>
              <a:rPr lang="en-GB" b="1" dirty="0"/>
              <a:t> </a:t>
            </a:r>
            <a:r>
              <a:rPr lang="en-GB" b="1" dirty="0" err="1"/>
              <a:t>eripära</a:t>
            </a:r>
            <a:r>
              <a:rPr lang="en-GB" b="1" dirty="0"/>
              <a:t> on </a:t>
            </a:r>
            <a:r>
              <a:rPr lang="en-GB" b="1" dirty="0" err="1"/>
              <a:t>selgelt</a:t>
            </a:r>
            <a:r>
              <a:rPr lang="en-GB" b="1" dirty="0"/>
              <a:t> </a:t>
            </a:r>
            <a:r>
              <a:rPr lang="en-GB" b="1" dirty="0" err="1"/>
              <a:t>nähtav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tunnetatav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250F1A-F4B5-4346-8D79-821C91C5AC6B}"/>
              </a:ext>
            </a:extLst>
          </p:cNvPr>
          <p:cNvSpPr/>
          <p:nvPr/>
        </p:nvSpPr>
        <p:spPr>
          <a:xfrm>
            <a:off x="6297233" y="518400"/>
            <a:ext cx="4771607" cy="583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Lõuna-Eesti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turismiklastri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 CVI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loomine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Klastri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oma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kanalite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loomine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kasvatamine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sh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sotsiaalmeedia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Sihtturgudel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uuringute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läbiviimine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mis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aitavad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paremini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fokuseerida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kampaaniaid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kujundada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Lõuna-Eestist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sihtturgude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spetsiifikat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arvestav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sihtkoht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Lõuna-Eesti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kui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kultuuriturismi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sporditurismi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terviseturismi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loodusturismi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perepuhkuse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sihtkoha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turundamine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Klastri</a:t>
            </a:r>
            <a:r>
              <a:rPr lang="en-GB" dirty="0"/>
              <a:t> </a:t>
            </a:r>
            <a:r>
              <a:rPr lang="en-GB" dirty="0" err="1"/>
              <a:t>liikmetele</a:t>
            </a:r>
            <a:r>
              <a:rPr lang="en-GB" dirty="0"/>
              <a:t> </a:t>
            </a:r>
            <a:r>
              <a:rPr lang="en-GB" dirty="0" err="1"/>
              <a:t>nõustamisteenuse</a:t>
            </a:r>
            <a:r>
              <a:rPr lang="en-GB" dirty="0"/>
              <a:t> </a:t>
            </a:r>
            <a:r>
              <a:rPr lang="en-GB" dirty="0" err="1"/>
              <a:t>pakkumine</a:t>
            </a:r>
            <a:r>
              <a:rPr lang="en-GB" dirty="0"/>
              <a:t> (</a:t>
            </a:r>
            <a:r>
              <a:rPr lang="en-GB" dirty="0" err="1"/>
              <a:t>tootearendus</a:t>
            </a:r>
            <a:r>
              <a:rPr lang="en-GB" dirty="0"/>
              <a:t>, </a:t>
            </a:r>
            <a:r>
              <a:rPr lang="en-GB" dirty="0" err="1"/>
              <a:t>kommunikatsioon</a:t>
            </a:r>
            <a:r>
              <a:rPr lang="en-GB" dirty="0"/>
              <a:t>, </a:t>
            </a:r>
            <a:r>
              <a:rPr lang="en-GB" dirty="0" err="1"/>
              <a:t>turundus</a:t>
            </a:r>
            <a:r>
              <a:rPr lang="en-GB" dirty="0"/>
              <a:t>)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62720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85B96-38C6-1347-AE8C-6531D0DA1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GB" b="1" dirty="0" err="1"/>
              <a:t>Eesmärk</a:t>
            </a:r>
            <a:r>
              <a:rPr lang="en-GB" b="1" dirty="0"/>
              <a:t>: </a:t>
            </a:r>
            <a:r>
              <a:rPr lang="en-GB" b="1" dirty="0" err="1"/>
              <a:t>Lõuna-Eesti</a:t>
            </a:r>
            <a:r>
              <a:rPr lang="en-GB" b="1" dirty="0"/>
              <a:t> </a:t>
            </a:r>
            <a:r>
              <a:rPr lang="en-GB" b="1" dirty="0" err="1"/>
              <a:t>turismitooted</a:t>
            </a:r>
            <a:r>
              <a:rPr lang="en-GB" b="1" dirty="0"/>
              <a:t> on </a:t>
            </a:r>
            <a:r>
              <a:rPr lang="en-GB" b="1" dirty="0" err="1"/>
              <a:t>ühtlaselt</a:t>
            </a:r>
            <a:r>
              <a:rPr lang="en-GB" b="1" dirty="0"/>
              <a:t> </a:t>
            </a:r>
            <a:r>
              <a:rPr lang="en-GB" b="1" dirty="0" err="1"/>
              <a:t>kõrge</a:t>
            </a:r>
            <a:r>
              <a:rPr lang="en-GB" b="1" dirty="0"/>
              <a:t> </a:t>
            </a:r>
            <a:r>
              <a:rPr lang="en-GB" b="1" dirty="0" err="1"/>
              <a:t>kvaliteediga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250F1A-F4B5-4346-8D79-821C91C5AC6B}"/>
              </a:ext>
            </a:extLst>
          </p:cNvPr>
          <p:cNvSpPr/>
          <p:nvPr/>
        </p:nvSpPr>
        <p:spPr>
          <a:xfrm>
            <a:off x="6297233" y="518400"/>
            <a:ext cx="4771607" cy="583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”</a:t>
            </a:r>
            <a:r>
              <a:rPr lang="en-GB" dirty="0" err="1"/>
              <a:t>Hea</a:t>
            </a:r>
            <a:r>
              <a:rPr lang="en-GB" dirty="0"/>
              <a:t> </a:t>
            </a:r>
            <a:r>
              <a:rPr lang="en-GB" dirty="0" err="1"/>
              <a:t>võõrustamise</a:t>
            </a:r>
            <a:r>
              <a:rPr lang="en-GB" dirty="0"/>
              <a:t> </a:t>
            </a:r>
            <a:r>
              <a:rPr lang="en-GB" dirty="0" err="1"/>
              <a:t>tava</a:t>
            </a:r>
            <a:r>
              <a:rPr lang="en-GB" dirty="0"/>
              <a:t> </a:t>
            </a:r>
            <a:r>
              <a:rPr lang="en-GB" dirty="0" err="1"/>
              <a:t>loomine</a:t>
            </a:r>
            <a:r>
              <a:rPr lang="en-GB" dirty="0"/>
              <a:t>"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Kvaliteetset</a:t>
            </a:r>
            <a:r>
              <a:rPr lang="en-GB" dirty="0"/>
              <a:t> </a:t>
            </a:r>
            <a:r>
              <a:rPr lang="en-GB" dirty="0" err="1"/>
              <a:t>teenust</a:t>
            </a:r>
            <a:r>
              <a:rPr lang="en-GB" dirty="0"/>
              <a:t> </a:t>
            </a:r>
            <a:r>
              <a:rPr lang="en-GB" dirty="0" err="1"/>
              <a:t>pakkuvate</a:t>
            </a:r>
            <a:r>
              <a:rPr lang="en-GB" dirty="0"/>
              <a:t> </a:t>
            </a:r>
            <a:r>
              <a:rPr lang="en-GB" dirty="0" err="1"/>
              <a:t>giididega</a:t>
            </a:r>
            <a:r>
              <a:rPr lang="en-GB" dirty="0"/>
              <a:t>  </a:t>
            </a:r>
            <a:r>
              <a:rPr lang="en-GB" dirty="0" err="1"/>
              <a:t>koostöö</a:t>
            </a:r>
            <a:r>
              <a:rPr lang="en-GB" dirty="0"/>
              <a:t> </a:t>
            </a:r>
            <a:r>
              <a:rPr lang="en-GB" dirty="0" err="1"/>
              <a:t>loomine</a:t>
            </a:r>
            <a:endParaRPr lang="en-GB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Klastrisse</a:t>
            </a:r>
            <a:r>
              <a:rPr lang="en-GB" dirty="0"/>
              <a:t> </a:t>
            </a:r>
            <a:r>
              <a:rPr lang="en-GB" dirty="0" err="1"/>
              <a:t>kuuluvate</a:t>
            </a:r>
            <a:r>
              <a:rPr lang="en-GB" dirty="0"/>
              <a:t> </a:t>
            </a:r>
            <a:r>
              <a:rPr lang="en-GB" dirty="0" err="1"/>
              <a:t>ettevõtjate</a:t>
            </a:r>
            <a:r>
              <a:rPr lang="en-GB" dirty="0"/>
              <a:t>  </a:t>
            </a:r>
            <a:r>
              <a:rPr lang="en-GB" dirty="0" err="1"/>
              <a:t>külastajate</a:t>
            </a:r>
            <a:r>
              <a:rPr lang="en-GB" dirty="0"/>
              <a:t> </a:t>
            </a:r>
            <a:r>
              <a:rPr lang="en-GB" dirty="0" err="1"/>
              <a:t>tagasiside</a:t>
            </a:r>
            <a:r>
              <a:rPr lang="en-GB" dirty="0"/>
              <a:t> </a:t>
            </a:r>
            <a:r>
              <a:rPr lang="en-GB" dirty="0" err="1"/>
              <a:t>regulaarne</a:t>
            </a:r>
            <a:r>
              <a:rPr lang="en-GB" dirty="0"/>
              <a:t> </a:t>
            </a:r>
            <a:r>
              <a:rPr lang="en-GB" dirty="0" err="1"/>
              <a:t>kogumine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monitoorimine</a:t>
            </a:r>
            <a:endParaRPr lang="en-GB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Klastri</a:t>
            </a:r>
            <a:r>
              <a:rPr lang="en-GB" dirty="0"/>
              <a:t> </a:t>
            </a:r>
            <a:r>
              <a:rPr lang="en-GB" dirty="0" err="1"/>
              <a:t>liikmetele</a:t>
            </a:r>
            <a:r>
              <a:rPr lang="en-GB" dirty="0"/>
              <a:t> </a:t>
            </a:r>
            <a:r>
              <a:rPr lang="en-GB" dirty="0" err="1"/>
              <a:t>kvaliteedistandardi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teenuste</a:t>
            </a:r>
            <a:r>
              <a:rPr lang="en-GB" dirty="0"/>
              <a:t> </a:t>
            </a:r>
            <a:r>
              <a:rPr lang="en-GB" dirty="0" err="1"/>
              <a:t>kvaliteedi</a:t>
            </a:r>
            <a:r>
              <a:rPr lang="en-GB" dirty="0"/>
              <a:t> </a:t>
            </a:r>
            <a:r>
              <a:rPr lang="en-GB" dirty="0" err="1"/>
              <a:t>hindamise</a:t>
            </a:r>
            <a:r>
              <a:rPr lang="en-GB" dirty="0"/>
              <a:t> </a:t>
            </a:r>
            <a:r>
              <a:rPr lang="en-GB" dirty="0" err="1"/>
              <a:t>süsteemi</a:t>
            </a:r>
            <a:r>
              <a:rPr lang="en-GB" dirty="0"/>
              <a:t> </a:t>
            </a:r>
            <a:r>
              <a:rPr lang="en-GB" dirty="0" err="1"/>
              <a:t>loomine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monitoorimine</a:t>
            </a:r>
            <a:endParaRPr lang="en-GB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Tootearenduse</a:t>
            </a:r>
            <a:r>
              <a:rPr lang="en-GB" dirty="0"/>
              <a:t>, </a:t>
            </a:r>
            <a:r>
              <a:rPr lang="en-GB" dirty="0" err="1"/>
              <a:t>turunduse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teenuse</a:t>
            </a:r>
            <a:r>
              <a:rPr lang="en-GB" dirty="0"/>
              <a:t>  </a:t>
            </a:r>
            <a:r>
              <a:rPr lang="en-GB" dirty="0" err="1"/>
              <a:t>kvaliteedi</a:t>
            </a:r>
            <a:r>
              <a:rPr lang="en-GB" dirty="0"/>
              <a:t> </a:t>
            </a:r>
            <a:r>
              <a:rPr lang="en-GB" dirty="0" err="1"/>
              <a:t>teemalised</a:t>
            </a:r>
            <a:r>
              <a:rPr lang="en-GB" dirty="0"/>
              <a:t> </a:t>
            </a:r>
            <a:r>
              <a:rPr lang="en-GB" dirty="0" err="1"/>
              <a:t>kooltiused</a:t>
            </a:r>
            <a:endParaRPr lang="en-GB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Letitöötajatele</a:t>
            </a:r>
            <a:r>
              <a:rPr lang="en-GB" dirty="0"/>
              <a:t> </a:t>
            </a:r>
            <a:r>
              <a:rPr lang="en-GB" dirty="0" err="1"/>
              <a:t>tootetutvustusreiside</a:t>
            </a:r>
            <a:r>
              <a:rPr lang="en-GB" dirty="0"/>
              <a:t> </a:t>
            </a:r>
            <a:r>
              <a:rPr lang="en-GB" dirty="0" err="1"/>
              <a:t>korraldamine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piirkondliku</a:t>
            </a:r>
            <a:r>
              <a:rPr lang="en-GB" dirty="0"/>
              <a:t> </a:t>
            </a:r>
            <a:r>
              <a:rPr lang="en-GB" dirty="0" err="1"/>
              <a:t>turismiinfo</a:t>
            </a:r>
            <a:r>
              <a:rPr lang="en-GB" dirty="0"/>
              <a:t> </a:t>
            </a:r>
            <a:r>
              <a:rPr lang="en-GB" dirty="0" err="1"/>
              <a:t>jagamine</a:t>
            </a:r>
            <a:r>
              <a:rPr lang="en-GB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Turismiinfot</a:t>
            </a:r>
            <a:r>
              <a:rPr lang="en-GB" dirty="0"/>
              <a:t> </a:t>
            </a:r>
            <a:r>
              <a:rPr lang="en-GB" dirty="0" err="1"/>
              <a:t>jagavate</a:t>
            </a:r>
            <a:r>
              <a:rPr lang="en-GB" dirty="0"/>
              <a:t> </a:t>
            </a:r>
            <a:r>
              <a:rPr lang="en-GB" dirty="0" err="1"/>
              <a:t>spetsialistide</a:t>
            </a:r>
            <a:r>
              <a:rPr lang="en-GB" dirty="0"/>
              <a:t> </a:t>
            </a:r>
            <a:r>
              <a:rPr lang="en-GB" dirty="0" err="1"/>
              <a:t>koolitamine</a:t>
            </a:r>
            <a:r>
              <a:rPr lang="en-GB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Turismi</a:t>
            </a:r>
            <a:r>
              <a:rPr lang="en-GB" dirty="0"/>
              <a:t> </a:t>
            </a:r>
            <a:r>
              <a:rPr lang="en-GB" dirty="0" err="1"/>
              <a:t>kui</a:t>
            </a:r>
            <a:r>
              <a:rPr lang="en-GB" dirty="0"/>
              <a:t> </a:t>
            </a:r>
            <a:r>
              <a:rPr lang="en-GB" dirty="0" err="1"/>
              <a:t>olulise</a:t>
            </a:r>
            <a:r>
              <a:rPr lang="en-GB" dirty="0"/>
              <a:t> </a:t>
            </a:r>
            <a:r>
              <a:rPr lang="en-GB" dirty="0" err="1"/>
              <a:t>majandusharu</a:t>
            </a:r>
            <a:r>
              <a:rPr lang="en-GB" dirty="0"/>
              <a:t> </a:t>
            </a:r>
            <a:r>
              <a:rPr lang="en-GB" dirty="0" err="1"/>
              <a:t>tähtsuse</a:t>
            </a:r>
            <a:r>
              <a:rPr lang="en-GB" dirty="0"/>
              <a:t> </a:t>
            </a:r>
            <a:r>
              <a:rPr lang="en-GB" dirty="0" err="1"/>
              <a:t>tõstmine</a:t>
            </a:r>
            <a:r>
              <a:rPr lang="en-GB" dirty="0"/>
              <a:t>, </a:t>
            </a:r>
            <a:r>
              <a:rPr lang="en-GB" dirty="0" err="1"/>
              <a:t>sh</a:t>
            </a:r>
            <a:r>
              <a:rPr lang="en-GB" dirty="0"/>
              <a:t> </a:t>
            </a:r>
            <a:r>
              <a:rPr lang="en-GB" dirty="0" err="1"/>
              <a:t>turismivaldkonnas</a:t>
            </a:r>
            <a:r>
              <a:rPr lang="en-GB" dirty="0"/>
              <a:t> </a:t>
            </a:r>
            <a:r>
              <a:rPr lang="en-GB" dirty="0" err="1"/>
              <a:t>töötavate</a:t>
            </a:r>
            <a:r>
              <a:rPr lang="en-GB" dirty="0"/>
              <a:t> </a:t>
            </a:r>
            <a:r>
              <a:rPr lang="en-GB" dirty="0" err="1"/>
              <a:t>inimeste</a:t>
            </a:r>
            <a:r>
              <a:rPr lang="en-GB" dirty="0"/>
              <a:t> </a:t>
            </a:r>
            <a:r>
              <a:rPr lang="en-GB" dirty="0" err="1"/>
              <a:t>tähtsuse</a:t>
            </a:r>
            <a:r>
              <a:rPr lang="en-GB" dirty="0"/>
              <a:t> </a:t>
            </a:r>
            <a:r>
              <a:rPr lang="en-GB" dirty="0" err="1"/>
              <a:t>tõstmine</a:t>
            </a:r>
            <a:r>
              <a:rPr lang="en-GB" dirty="0"/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Kutseoskustega</a:t>
            </a:r>
            <a:r>
              <a:rPr lang="en-GB" dirty="0"/>
              <a:t> </a:t>
            </a:r>
            <a:r>
              <a:rPr lang="en-GB" dirty="0" err="1"/>
              <a:t>töötajate</a:t>
            </a:r>
            <a:r>
              <a:rPr lang="en-GB" dirty="0"/>
              <a:t> </a:t>
            </a:r>
            <a:r>
              <a:rPr lang="en-GB" dirty="0" err="1"/>
              <a:t>koolitamine</a:t>
            </a:r>
            <a:r>
              <a:rPr lang="en-GB" dirty="0"/>
              <a:t> </a:t>
            </a:r>
            <a:r>
              <a:rPr lang="en-GB" dirty="0" err="1"/>
              <a:t>koostöös</a:t>
            </a:r>
            <a:r>
              <a:rPr lang="en-GB" dirty="0"/>
              <a:t> </a:t>
            </a:r>
            <a:r>
              <a:rPr lang="en-GB" dirty="0" err="1"/>
              <a:t>kutsekoolidega</a:t>
            </a:r>
            <a:r>
              <a:rPr lang="en-GB" dirty="0"/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44894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E-Estonia">
      <a:dk1>
        <a:srgbClr val="575A5D"/>
      </a:dk1>
      <a:lt1>
        <a:srgbClr val="FFFFFF"/>
      </a:lt1>
      <a:dk2>
        <a:srgbClr val="0000F0"/>
      </a:dk2>
      <a:lt2>
        <a:srgbClr val="BAE6E8"/>
      </a:lt2>
      <a:accent1>
        <a:srgbClr val="3C0078"/>
      </a:accent1>
      <a:accent2>
        <a:srgbClr val="51DE3E"/>
      </a:accent2>
      <a:accent3>
        <a:srgbClr val="FF2DB4"/>
      </a:accent3>
      <a:accent4>
        <a:srgbClr val="964542"/>
      </a:accent4>
      <a:accent5>
        <a:srgbClr val="C1BC76"/>
      </a:accent5>
      <a:accent6>
        <a:srgbClr val="FF4800"/>
      </a:accent6>
      <a:hlink>
        <a:srgbClr val="0000F0"/>
      </a:hlink>
      <a:folHlink>
        <a:srgbClr val="0000F0"/>
      </a:folHlink>
    </a:clrScheme>
    <a:fontScheme name="Aino">
      <a:majorFont>
        <a:latin typeface="Aino Headline"/>
        <a:ea typeface=""/>
        <a:cs typeface=""/>
      </a:majorFont>
      <a:minorFont>
        <a:latin typeface="A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Macintosh PowerPoint</Application>
  <PresentationFormat>Widescreen</PresentationFormat>
  <Paragraphs>142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Aino</vt:lpstr>
      <vt:lpstr>Aino Headline</vt:lpstr>
      <vt:lpstr>Arial</vt:lpstr>
      <vt:lpstr>Calibri</vt:lpstr>
      <vt:lpstr>Office Theme</vt:lpstr>
      <vt:lpstr>Strateegia elluviimine</vt:lpstr>
      <vt:lpstr>Strateegia kui töödokument </vt:lpstr>
      <vt:lpstr>Tegevuskava </vt:lpstr>
      <vt:lpstr>Eesmärk: Lõuna-Eesti on mainekas reisisihtkoht nii sise- kui välisturistile</vt:lpstr>
      <vt:lpstr>Eesmärk: Lõuna-Eesti aastaringne külastatavus on suurenenud</vt:lpstr>
      <vt:lpstr> Eesmärk: Lõuna-Eesti turismiettevõtete vaheline koostöö on suurenenud ning loob lisandväärtust (1)</vt:lpstr>
      <vt:lpstr> Eesmärk: Lõuna-Eesti turismiettevõtete vaheline koostöö on suurenenud ning loob lisandväärtust (2)</vt:lpstr>
      <vt:lpstr>Eesmärk: Lõuna-Eesti kui reisisihi eripära on selgelt nähtav ja tunnetatav</vt:lpstr>
      <vt:lpstr>Eesmärk: Lõuna-Eesti turismitooted on ühtlaselt kõrge kvaliteediga</vt:lpstr>
      <vt:lpstr>Lõuna-Eesti turismiklaster       </vt:lpstr>
      <vt:lpstr>Lõuna-Eesti turismiklaster- miks?</vt:lpstr>
      <vt:lpstr>Kellele? </vt:lpstr>
      <vt:lpstr>Kuidas?</vt:lpstr>
      <vt:lpstr>Liikmepaketid</vt:lpstr>
      <vt:lpstr>Rahastamine</vt:lpstr>
      <vt:lpstr>Mis ma selle raha eest saan?</vt:lpstr>
      <vt:lpstr>Kas tuled kampa? Jah..või JAH!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Kertu Vuks</dc:creator>
  <cp:lastModifiedBy/>
  <cp:revision>1</cp:revision>
  <dcterms:created xsi:type="dcterms:W3CDTF">2021-01-11T22:07:21Z</dcterms:created>
  <dcterms:modified xsi:type="dcterms:W3CDTF">2021-01-11T22:15:51Z</dcterms:modified>
</cp:coreProperties>
</file>