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31"/>
  </p:notesMasterIdLst>
  <p:sldIdLst>
    <p:sldId id="256" r:id="rId3"/>
    <p:sldId id="315" r:id="rId4"/>
    <p:sldId id="258" r:id="rId5"/>
    <p:sldId id="318" r:id="rId6"/>
    <p:sldId id="319" r:id="rId7"/>
    <p:sldId id="320" r:id="rId8"/>
    <p:sldId id="321" r:id="rId9"/>
    <p:sldId id="323" r:id="rId10"/>
    <p:sldId id="324" r:id="rId11"/>
    <p:sldId id="322" r:id="rId12"/>
    <p:sldId id="330" r:id="rId13"/>
    <p:sldId id="332" r:id="rId14"/>
    <p:sldId id="333" r:id="rId15"/>
    <p:sldId id="336" r:id="rId16"/>
    <p:sldId id="334" r:id="rId17"/>
    <p:sldId id="335" r:id="rId18"/>
    <p:sldId id="331" r:id="rId19"/>
    <p:sldId id="328" r:id="rId20"/>
    <p:sldId id="329" r:id="rId21"/>
    <p:sldId id="342" r:id="rId22"/>
    <p:sldId id="317" r:id="rId23"/>
    <p:sldId id="325" r:id="rId24"/>
    <p:sldId id="337" r:id="rId25"/>
    <p:sldId id="326" r:id="rId26"/>
    <p:sldId id="339" r:id="rId27"/>
    <p:sldId id="340" r:id="rId28"/>
    <p:sldId id="341" r:id="rId29"/>
    <p:sldId id="281" r:id="rId30"/>
  </p:sldIdLst>
  <p:sldSz cx="12192000" cy="6858000"/>
  <p:notesSz cx="68119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DC662950-79EB-4A78-9E56-9487956EB819}">
          <p14:sldIdLst>
            <p14:sldId id="256"/>
            <p14:sldId id="315"/>
            <p14:sldId id="258"/>
            <p14:sldId id="318"/>
            <p14:sldId id="319"/>
            <p14:sldId id="320"/>
            <p14:sldId id="321"/>
            <p14:sldId id="323"/>
            <p14:sldId id="324"/>
            <p14:sldId id="322"/>
            <p14:sldId id="330"/>
            <p14:sldId id="332"/>
            <p14:sldId id="333"/>
            <p14:sldId id="336"/>
            <p14:sldId id="334"/>
            <p14:sldId id="335"/>
            <p14:sldId id="331"/>
            <p14:sldId id="328"/>
            <p14:sldId id="329"/>
            <p14:sldId id="342"/>
            <p14:sldId id="317"/>
            <p14:sldId id="325"/>
            <p14:sldId id="337"/>
            <p14:sldId id="326"/>
            <p14:sldId id="339"/>
            <p14:sldId id="340"/>
            <p14:sldId id="341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92">
          <p15:clr>
            <a:srgbClr val="A4A3A4"/>
          </p15:clr>
        </p15:guide>
        <p15:guide id="2" orient="horz" pos="3952">
          <p15:clr>
            <a:srgbClr val="A4A3A4"/>
          </p15:clr>
        </p15:guide>
        <p15:guide id="3" orient="horz" pos="782">
          <p15:clr>
            <a:srgbClr val="A4A3A4"/>
          </p15:clr>
        </p15:guide>
        <p15:guide id="4" pos="7015">
          <p15:clr>
            <a:srgbClr val="A4A3A4"/>
          </p15:clr>
        </p15:guide>
        <p15:guide id="5" pos="665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9" roundtripDataSignature="AMtx7mizba6D2FPlarUAB8PpxKCp5zu2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2E18F7-992D-44E7-8C9E-882EFED66A8D}">
  <a:tblStyle styleId="{7D2E18F7-992D-44E7-8C9E-882EFED66A8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F3"/>
          </a:solidFill>
        </a:fill>
      </a:tcStyle>
    </a:wholeTbl>
    <a:band1H>
      <a:tcTxStyle b="off" i="off"/>
      <a:tcStyle>
        <a:tcBdr/>
        <a:fill>
          <a:solidFill>
            <a:srgbClr val="CDDF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F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30"/>
      </p:cViewPr>
      <p:guideLst>
        <p:guide orient="horz" pos="792"/>
        <p:guide orient="horz" pos="3952"/>
        <p:guide orient="horz" pos="782"/>
        <p:guide pos="7015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ina\Documents\LE%20turismistrateegia\stat%20andmebaas%20LE%20maakondades%20majutatud%20asukohariigi%20j&#228;rgi.xm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61844136085473"/>
          <c:y val="8.9467338904195629E-2"/>
          <c:w val="0.74563160304910969"/>
          <c:h val="0.573037500040026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50000"/>
                <a:alpha val="7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Ühisturundus</c:v>
                </c:pt>
                <c:pt idx="1">
                  <c:v>Sihtkoha tuntus</c:v>
                </c:pt>
                <c:pt idx="2">
                  <c:v>Ühised paketid</c:v>
                </c:pt>
                <c:pt idx="3">
                  <c:v>Koordineeritud sündmused</c:v>
                </c:pt>
                <c:pt idx="4">
                  <c:v>Ühised välisturud</c:v>
                </c:pt>
                <c:pt idx="5">
                  <c:v>Eristumine</c:v>
                </c:pt>
                <c:pt idx="6">
                  <c:v>Turismi infra arendamine</c:v>
                </c:pt>
                <c:pt idx="7">
                  <c:v>Ühtne kvaliteedi ja oskuste arendamisele</c:v>
                </c:pt>
                <c:pt idx="8">
                  <c:v>Poliitotsuste mõjutamine</c:v>
                </c:pt>
                <c:pt idx="9">
                  <c:v>Tarkvara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79</c:v>
                </c:pt>
                <c:pt idx="1">
                  <c:v>41</c:v>
                </c:pt>
                <c:pt idx="2">
                  <c:v>41</c:v>
                </c:pt>
                <c:pt idx="3">
                  <c:v>27</c:v>
                </c:pt>
                <c:pt idx="4">
                  <c:v>25</c:v>
                </c:pt>
                <c:pt idx="5">
                  <c:v>19</c:v>
                </c:pt>
                <c:pt idx="6">
                  <c:v>9</c:v>
                </c:pt>
                <c:pt idx="7">
                  <c:v>8</c:v>
                </c:pt>
                <c:pt idx="8">
                  <c:v>5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1-4639-904F-07AC988427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78821248"/>
        <c:axId val="78822784"/>
      </c:barChart>
      <c:catAx>
        <c:axId val="7882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000" b="0" i="0" u="none" strike="noStrike" kern="1200" cap="none" spc="20" normalizeH="0" baseline="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2784"/>
        <c:crosses val="autoZero"/>
        <c:auto val="1"/>
        <c:lblAlgn val="ctr"/>
        <c:lblOffset val="100"/>
        <c:noMultiLvlLbl val="0"/>
      </c:catAx>
      <c:valAx>
        <c:axId val="7882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Majutatud</a:t>
            </a:r>
            <a:r>
              <a:rPr lang="et-EE" baseline="0"/>
              <a:t> reisijad Lätist 2010 - 2019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Diagrammid!$A$86</c:f>
              <c:strCache>
                <c:ptCount val="1"/>
                <c:pt idx="0">
                  <c:v>Jõgevamaa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Diagrammid!$B$85:$K$85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Diagrammid!$B$86:$K$86</c:f>
              <c:numCache>
                <c:formatCode>#,##0_ ;\-#,##0\ </c:formatCode>
                <c:ptCount val="10"/>
                <c:pt idx="0">
                  <c:v>359</c:v>
                </c:pt>
                <c:pt idx="1">
                  <c:v>316</c:v>
                </c:pt>
                <c:pt idx="2">
                  <c:v>475</c:v>
                </c:pt>
                <c:pt idx="3">
                  <c:v>507</c:v>
                </c:pt>
                <c:pt idx="4">
                  <c:v>576</c:v>
                </c:pt>
                <c:pt idx="5">
                  <c:v>1052</c:v>
                </c:pt>
                <c:pt idx="6">
                  <c:v>1079</c:v>
                </c:pt>
                <c:pt idx="7">
                  <c:v>1189</c:v>
                </c:pt>
                <c:pt idx="8">
                  <c:v>778</c:v>
                </c:pt>
                <c:pt idx="9">
                  <c:v>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8-48DC-B095-8389EA5BFE3A}"/>
            </c:ext>
          </c:extLst>
        </c:ser>
        <c:ser>
          <c:idx val="1"/>
          <c:order val="1"/>
          <c:tx>
            <c:strRef>
              <c:f>Diagrammid!$A$87</c:f>
              <c:strCache>
                <c:ptCount val="1"/>
                <c:pt idx="0">
                  <c:v>Põlvamaa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Diagrammid!$B$85:$K$85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Diagrammid!$B$87:$K$87</c:f>
              <c:numCache>
                <c:formatCode>#,##0_ ;\-#,##0\ </c:formatCode>
                <c:ptCount val="10"/>
                <c:pt idx="0">
                  <c:v>286</c:v>
                </c:pt>
                <c:pt idx="1">
                  <c:v>478</c:v>
                </c:pt>
                <c:pt idx="2">
                  <c:v>860</c:v>
                </c:pt>
                <c:pt idx="3">
                  <c:v>985</c:v>
                </c:pt>
                <c:pt idx="4">
                  <c:v>1004</c:v>
                </c:pt>
                <c:pt idx="5">
                  <c:v>1169</c:v>
                </c:pt>
                <c:pt idx="6">
                  <c:v>1808</c:v>
                </c:pt>
                <c:pt idx="7">
                  <c:v>2391</c:v>
                </c:pt>
                <c:pt idx="8">
                  <c:v>1280</c:v>
                </c:pt>
                <c:pt idx="9">
                  <c:v>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8-48DC-B095-8389EA5BFE3A}"/>
            </c:ext>
          </c:extLst>
        </c:ser>
        <c:ser>
          <c:idx val="2"/>
          <c:order val="2"/>
          <c:tx>
            <c:strRef>
              <c:f>Diagrammid!$A$88</c:f>
              <c:strCache>
                <c:ptCount val="1"/>
                <c:pt idx="0">
                  <c:v>Võrumaa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Diagrammid!$B$85:$K$85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Diagrammid!$B$88:$K$88</c:f>
              <c:numCache>
                <c:formatCode>#,##0_ ;\-#,##0\ </c:formatCode>
                <c:ptCount val="10"/>
                <c:pt idx="0">
                  <c:v>750</c:v>
                </c:pt>
                <c:pt idx="1">
                  <c:v>1080</c:v>
                </c:pt>
                <c:pt idx="2">
                  <c:v>1348</c:v>
                </c:pt>
                <c:pt idx="3">
                  <c:v>1661</c:v>
                </c:pt>
                <c:pt idx="4">
                  <c:v>2057</c:v>
                </c:pt>
                <c:pt idx="5">
                  <c:v>1658</c:v>
                </c:pt>
                <c:pt idx="6">
                  <c:v>1591</c:v>
                </c:pt>
                <c:pt idx="7">
                  <c:v>2168</c:v>
                </c:pt>
                <c:pt idx="8">
                  <c:v>3606</c:v>
                </c:pt>
                <c:pt idx="9">
                  <c:v>4116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78-48DC-B095-8389EA5BFE3A}"/>
            </c:ext>
          </c:extLst>
        </c:ser>
        <c:ser>
          <c:idx val="3"/>
          <c:order val="3"/>
          <c:tx>
            <c:strRef>
              <c:f>Diagrammid!$A$89</c:f>
              <c:strCache>
                <c:ptCount val="1"/>
                <c:pt idx="0">
                  <c:v>Valgamaa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Diagrammid!$B$85:$K$85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Diagrammid!$B$89:$K$89</c:f>
              <c:numCache>
                <c:formatCode>#,##0_ ;\-#,##0\ </c:formatCode>
                <c:ptCount val="10"/>
                <c:pt idx="0">
                  <c:v>1441</c:v>
                </c:pt>
                <c:pt idx="1">
                  <c:v>1459</c:v>
                </c:pt>
                <c:pt idx="2">
                  <c:v>1848</c:v>
                </c:pt>
                <c:pt idx="3">
                  <c:v>1890</c:v>
                </c:pt>
                <c:pt idx="4">
                  <c:v>2833</c:v>
                </c:pt>
                <c:pt idx="5">
                  <c:v>3509</c:v>
                </c:pt>
                <c:pt idx="6">
                  <c:v>3200</c:v>
                </c:pt>
                <c:pt idx="7">
                  <c:v>2856</c:v>
                </c:pt>
                <c:pt idx="8">
                  <c:v>2676</c:v>
                </c:pt>
                <c:pt idx="9">
                  <c:v>3054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8-48DC-B095-8389EA5BFE3A}"/>
            </c:ext>
          </c:extLst>
        </c:ser>
        <c:ser>
          <c:idx val="4"/>
          <c:order val="4"/>
          <c:tx>
            <c:strRef>
              <c:f>Diagrammid!$A$90</c:f>
              <c:strCache>
                <c:ptCount val="1"/>
                <c:pt idx="0">
                  <c:v>Tartumaa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Diagrammid!$B$85:$K$85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Diagrammid!$B$90:$K$90</c:f>
              <c:numCache>
                <c:formatCode>#,##0_ ;\-#,##0\ </c:formatCode>
                <c:ptCount val="10"/>
                <c:pt idx="0">
                  <c:v>5315</c:v>
                </c:pt>
                <c:pt idx="1">
                  <c:v>7429</c:v>
                </c:pt>
                <c:pt idx="2">
                  <c:v>13650</c:v>
                </c:pt>
                <c:pt idx="3">
                  <c:v>16283</c:v>
                </c:pt>
                <c:pt idx="4">
                  <c:v>16385</c:v>
                </c:pt>
                <c:pt idx="5">
                  <c:v>15883</c:v>
                </c:pt>
                <c:pt idx="6">
                  <c:v>18092</c:v>
                </c:pt>
                <c:pt idx="7">
                  <c:v>28194</c:v>
                </c:pt>
                <c:pt idx="8">
                  <c:v>29507</c:v>
                </c:pt>
                <c:pt idx="9">
                  <c:v>29232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78-48DC-B095-8389EA5BF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0775296"/>
        <c:axId val="130793472"/>
      </c:barChart>
      <c:catAx>
        <c:axId val="13077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93472"/>
        <c:crosses val="autoZero"/>
        <c:auto val="1"/>
        <c:lblAlgn val="ctr"/>
        <c:lblOffset val="100"/>
        <c:noMultiLvlLbl val="0"/>
      </c:catAx>
      <c:valAx>
        <c:axId val="13079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75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Majutatud</a:t>
            </a:r>
            <a:r>
              <a:rPr lang="et-EE" baseline="0"/>
              <a:t> reisijad Leedust 2010 - 2019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Diagrammid!$A$92</c:f>
              <c:strCache>
                <c:ptCount val="1"/>
                <c:pt idx="0">
                  <c:v>Jõgevamaa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Diagrammid!$B$91:$K$91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Diagrammid!$B$92:$K$92</c:f>
              <c:numCache>
                <c:formatCode>#,##0_ ;\-#,##0\ </c:formatCode>
                <c:ptCount val="10"/>
                <c:pt idx="0">
                  <c:v>27</c:v>
                </c:pt>
                <c:pt idx="1">
                  <c:v>82</c:v>
                </c:pt>
                <c:pt idx="2">
                  <c:v>133</c:v>
                </c:pt>
                <c:pt idx="3">
                  <c:v>130</c:v>
                </c:pt>
                <c:pt idx="4">
                  <c:v>131</c:v>
                </c:pt>
                <c:pt idx="5">
                  <c:v>111</c:v>
                </c:pt>
                <c:pt idx="6">
                  <c:v>145</c:v>
                </c:pt>
                <c:pt idx="7">
                  <c:v>178</c:v>
                </c:pt>
                <c:pt idx="8">
                  <c:v>190</c:v>
                </c:pt>
                <c:pt idx="9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3F-4744-BEAC-6EF14020C54A}"/>
            </c:ext>
          </c:extLst>
        </c:ser>
        <c:ser>
          <c:idx val="1"/>
          <c:order val="1"/>
          <c:tx>
            <c:strRef>
              <c:f>Diagrammid!$A$93</c:f>
              <c:strCache>
                <c:ptCount val="1"/>
                <c:pt idx="0">
                  <c:v>Põlvamaa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Diagrammid!$B$91:$K$91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Diagrammid!$B$93:$K$93</c:f>
              <c:numCache>
                <c:formatCode>#,##0_ ;\-#,##0\ </c:formatCode>
                <c:ptCount val="10"/>
                <c:pt idx="0">
                  <c:v>72</c:v>
                </c:pt>
                <c:pt idx="1">
                  <c:v>44</c:v>
                </c:pt>
                <c:pt idx="2">
                  <c:v>40</c:v>
                </c:pt>
                <c:pt idx="3">
                  <c:v>60</c:v>
                </c:pt>
                <c:pt idx="4">
                  <c:v>91</c:v>
                </c:pt>
                <c:pt idx="5">
                  <c:v>142</c:v>
                </c:pt>
                <c:pt idx="6">
                  <c:v>179</c:v>
                </c:pt>
                <c:pt idx="7">
                  <c:v>492</c:v>
                </c:pt>
                <c:pt idx="8">
                  <c:v>185</c:v>
                </c:pt>
                <c:pt idx="9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3F-4744-BEAC-6EF14020C54A}"/>
            </c:ext>
          </c:extLst>
        </c:ser>
        <c:ser>
          <c:idx val="2"/>
          <c:order val="2"/>
          <c:tx>
            <c:strRef>
              <c:f>Diagrammid!$A$94</c:f>
              <c:strCache>
                <c:ptCount val="1"/>
                <c:pt idx="0">
                  <c:v>Võrumaa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Diagrammid!$B$91:$K$91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Diagrammid!$B$94:$K$94</c:f>
              <c:numCache>
                <c:formatCode>#,##0_ ;\-#,##0\ </c:formatCode>
                <c:ptCount val="10"/>
                <c:pt idx="0">
                  <c:v>206</c:v>
                </c:pt>
                <c:pt idx="1">
                  <c:v>168</c:v>
                </c:pt>
                <c:pt idx="2">
                  <c:v>233</c:v>
                </c:pt>
                <c:pt idx="3">
                  <c:v>211</c:v>
                </c:pt>
                <c:pt idx="4">
                  <c:v>164</c:v>
                </c:pt>
                <c:pt idx="5">
                  <c:v>147</c:v>
                </c:pt>
                <c:pt idx="6">
                  <c:v>253</c:v>
                </c:pt>
                <c:pt idx="7">
                  <c:v>238</c:v>
                </c:pt>
                <c:pt idx="8">
                  <c:v>618</c:v>
                </c:pt>
                <c:pt idx="9">
                  <c:v>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3F-4744-BEAC-6EF14020C54A}"/>
            </c:ext>
          </c:extLst>
        </c:ser>
        <c:ser>
          <c:idx val="3"/>
          <c:order val="3"/>
          <c:tx>
            <c:strRef>
              <c:f>Diagrammid!$A$95</c:f>
              <c:strCache>
                <c:ptCount val="1"/>
                <c:pt idx="0">
                  <c:v>Valgamaa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Diagrammid!$B$91:$K$91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Diagrammid!$B$95:$K$95</c:f>
              <c:numCache>
                <c:formatCode>#,##0_ ;\-#,##0\ </c:formatCode>
                <c:ptCount val="10"/>
                <c:pt idx="0">
                  <c:v>316</c:v>
                </c:pt>
                <c:pt idx="1">
                  <c:v>504</c:v>
                </c:pt>
                <c:pt idx="2">
                  <c:v>558</c:v>
                </c:pt>
                <c:pt idx="3">
                  <c:v>464</c:v>
                </c:pt>
                <c:pt idx="4">
                  <c:v>349</c:v>
                </c:pt>
                <c:pt idx="5">
                  <c:v>550</c:v>
                </c:pt>
                <c:pt idx="6">
                  <c:v>815</c:v>
                </c:pt>
                <c:pt idx="7">
                  <c:v>544</c:v>
                </c:pt>
                <c:pt idx="8">
                  <c:v>1066</c:v>
                </c:pt>
                <c:pt idx="9">
                  <c:v>1491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3F-4744-BEAC-6EF14020C54A}"/>
            </c:ext>
          </c:extLst>
        </c:ser>
        <c:ser>
          <c:idx val="4"/>
          <c:order val="4"/>
          <c:tx>
            <c:strRef>
              <c:f>Diagrammid!$A$96</c:f>
              <c:strCache>
                <c:ptCount val="1"/>
                <c:pt idx="0">
                  <c:v>Tartumaa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Diagrammid!$B$91:$K$91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Diagrammid!$B$96:$K$96</c:f>
              <c:numCache>
                <c:formatCode>#,##0_ ;\-#,##0\ </c:formatCode>
                <c:ptCount val="10"/>
                <c:pt idx="0">
                  <c:v>2721</c:v>
                </c:pt>
                <c:pt idx="1">
                  <c:v>3262</c:v>
                </c:pt>
                <c:pt idx="2">
                  <c:v>4319</c:v>
                </c:pt>
                <c:pt idx="3">
                  <c:v>4046</c:v>
                </c:pt>
                <c:pt idx="4">
                  <c:v>4646</c:v>
                </c:pt>
                <c:pt idx="5">
                  <c:v>5366</c:v>
                </c:pt>
                <c:pt idx="6">
                  <c:v>6922</c:v>
                </c:pt>
                <c:pt idx="7">
                  <c:v>8073</c:v>
                </c:pt>
                <c:pt idx="8">
                  <c:v>8651</c:v>
                </c:pt>
                <c:pt idx="9">
                  <c:v>8644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3F-4744-BEAC-6EF14020C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078656"/>
        <c:axId val="177080192"/>
      </c:barChart>
      <c:catAx>
        <c:axId val="17707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80192"/>
        <c:crosses val="autoZero"/>
        <c:auto val="1"/>
        <c:lblAlgn val="ctr"/>
        <c:lblOffset val="100"/>
        <c:noMultiLvlLbl val="0"/>
      </c:catAx>
      <c:valAx>
        <c:axId val="177080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78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Majutatud reisijad Venemaalt 2010 - 2019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Diagrammid!$A$80</c:f>
              <c:strCache>
                <c:ptCount val="1"/>
                <c:pt idx="0">
                  <c:v>Jõgevamaa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Diagrammid!$B$79:$K$79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Diagrammid!$B$80:$K$80</c:f>
              <c:numCache>
                <c:formatCode>#,##0_ ;\-#,##0\ </c:formatCode>
                <c:ptCount val="10"/>
                <c:pt idx="0">
                  <c:v>53</c:v>
                </c:pt>
                <c:pt idx="1">
                  <c:v>144</c:v>
                </c:pt>
                <c:pt idx="2">
                  <c:v>282</c:v>
                </c:pt>
                <c:pt idx="3">
                  <c:v>293</c:v>
                </c:pt>
                <c:pt idx="4">
                  <c:v>434</c:v>
                </c:pt>
                <c:pt idx="5">
                  <c:v>482</c:v>
                </c:pt>
                <c:pt idx="6">
                  <c:v>478</c:v>
                </c:pt>
                <c:pt idx="7">
                  <c:v>566</c:v>
                </c:pt>
                <c:pt idx="8">
                  <c:v>467</c:v>
                </c:pt>
                <c:pt idx="9">
                  <c:v>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5-4AE6-8AFB-CCC43459338C}"/>
            </c:ext>
          </c:extLst>
        </c:ser>
        <c:ser>
          <c:idx val="1"/>
          <c:order val="1"/>
          <c:tx>
            <c:strRef>
              <c:f>Diagrammid!$A$81</c:f>
              <c:strCache>
                <c:ptCount val="1"/>
                <c:pt idx="0">
                  <c:v>Põlvamaa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Diagrammid!$B$79:$K$79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Diagrammid!$B$81:$K$81</c:f>
              <c:numCache>
                <c:formatCode>#,##0_ ;\-#,##0\ </c:formatCode>
                <c:ptCount val="10"/>
                <c:pt idx="0">
                  <c:v>1488</c:v>
                </c:pt>
                <c:pt idx="1">
                  <c:v>3760</c:v>
                </c:pt>
                <c:pt idx="2">
                  <c:v>4483</c:v>
                </c:pt>
                <c:pt idx="3">
                  <c:v>4780</c:v>
                </c:pt>
                <c:pt idx="4">
                  <c:v>3402</c:v>
                </c:pt>
                <c:pt idx="5">
                  <c:v>1855</c:v>
                </c:pt>
                <c:pt idx="6">
                  <c:v>1509</c:v>
                </c:pt>
                <c:pt idx="7">
                  <c:v>2261</c:v>
                </c:pt>
                <c:pt idx="8">
                  <c:v>636</c:v>
                </c:pt>
                <c:pt idx="9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5-4AE6-8AFB-CCC43459338C}"/>
            </c:ext>
          </c:extLst>
        </c:ser>
        <c:ser>
          <c:idx val="2"/>
          <c:order val="2"/>
          <c:tx>
            <c:strRef>
              <c:f>Diagrammid!$A$82</c:f>
              <c:strCache>
                <c:ptCount val="1"/>
                <c:pt idx="0">
                  <c:v>Võrumaa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Diagrammid!$B$79:$K$79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Diagrammid!$B$82:$K$82</c:f>
              <c:numCache>
                <c:formatCode>#,##0_ ;\-#,##0\ </c:formatCode>
                <c:ptCount val="10"/>
                <c:pt idx="0">
                  <c:v>760</c:v>
                </c:pt>
                <c:pt idx="1">
                  <c:v>1107</c:v>
                </c:pt>
                <c:pt idx="2">
                  <c:v>1630</c:v>
                </c:pt>
                <c:pt idx="3">
                  <c:v>2307</c:v>
                </c:pt>
                <c:pt idx="4">
                  <c:v>2704</c:v>
                </c:pt>
                <c:pt idx="5">
                  <c:v>1519</c:v>
                </c:pt>
                <c:pt idx="6">
                  <c:v>1669</c:v>
                </c:pt>
                <c:pt idx="7">
                  <c:v>2032</c:v>
                </c:pt>
                <c:pt idx="8">
                  <c:v>3311</c:v>
                </c:pt>
                <c:pt idx="9">
                  <c:v>3607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5-4AE6-8AFB-CCC43459338C}"/>
            </c:ext>
          </c:extLst>
        </c:ser>
        <c:ser>
          <c:idx val="3"/>
          <c:order val="3"/>
          <c:tx>
            <c:strRef>
              <c:f>Diagrammid!$A$83</c:f>
              <c:strCache>
                <c:ptCount val="1"/>
                <c:pt idx="0">
                  <c:v>Valgamaa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Diagrammid!$B$79:$K$79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Diagrammid!$B$83:$K$83</c:f>
              <c:numCache>
                <c:formatCode>#,##0_ ;\-#,##0\ </c:formatCode>
                <c:ptCount val="10"/>
                <c:pt idx="0">
                  <c:v>2322</c:v>
                </c:pt>
                <c:pt idx="1">
                  <c:v>2973</c:v>
                </c:pt>
                <c:pt idx="2">
                  <c:v>3166</c:v>
                </c:pt>
                <c:pt idx="3">
                  <c:v>5437</c:v>
                </c:pt>
                <c:pt idx="4">
                  <c:v>4880</c:v>
                </c:pt>
                <c:pt idx="5">
                  <c:v>3549</c:v>
                </c:pt>
                <c:pt idx="6">
                  <c:v>2664</c:v>
                </c:pt>
                <c:pt idx="7">
                  <c:v>3314</c:v>
                </c:pt>
                <c:pt idx="8">
                  <c:v>3448</c:v>
                </c:pt>
                <c:pt idx="9">
                  <c:v>3318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35-4AE6-8AFB-CCC43459338C}"/>
            </c:ext>
          </c:extLst>
        </c:ser>
        <c:ser>
          <c:idx val="4"/>
          <c:order val="4"/>
          <c:tx>
            <c:strRef>
              <c:f>Diagrammid!$A$84</c:f>
              <c:strCache>
                <c:ptCount val="1"/>
                <c:pt idx="0">
                  <c:v>Tartumaa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Diagrammid!$B$79:$K$79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Diagrammid!$B$84:$K$84</c:f>
              <c:numCache>
                <c:formatCode>#,##0_ ;\-#,##0\ </c:formatCode>
                <c:ptCount val="10"/>
                <c:pt idx="0">
                  <c:v>5643</c:v>
                </c:pt>
                <c:pt idx="1">
                  <c:v>9431</c:v>
                </c:pt>
                <c:pt idx="2">
                  <c:v>14331</c:v>
                </c:pt>
                <c:pt idx="3">
                  <c:v>17842</c:v>
                </c:pt>
                <c:pt idx="4">
                  <c:v>17799</c:v>
                </c:pt>
                <c:pt idx="5">
                  <c:v>12177</c:v>
                </c:pt>
                <c:pt idx="6">
                  <c:v>11121</c:v>
                </c:pt>
                <c:pt idx="7">
                  <c:v>15240</c:v>
                </c:pt>
                <c:pt idx="8">
                  <c:v>15038</c:v>
                </c:pt>
                <c:pt idx="9">
                  <c:v>15008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35-4AE6-8AFB-CCC434593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922432"/>
        <c:axId val="177923968"/>
      </c:barChart>
      <c:catAx>
        <c:axId val="177922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23968"/>
        <c:crosses val="autoZero"/>
        <c:auto val="1"/>
        <c:lblAlgn val="ctr"/>
        <c:lblOffset val="100"/>
        <c:noMultiLvlLbl val="0"/>
      </c:catAx>
      <c:valAx>
        <c:axId val="177923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22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Majutatud</a:t>
            </a:r>
            <a:r>
              <a:rPr lang="et-EE" baseline="0"/>
              <a:t> reisijad Saksamaalt 2010 - 2019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Diagrammid!$A$98</c:f>
              <c:strCache>
                <c:ptCount val="1"/>
                <c:pt idx="0">
                  <c:v>Jõgevamaa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Diagrammid!$B$97:$K$97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Diagrammid!$B$98:$K$98</c:f>
              <c:numCache>
                <c:formatCode>#,##0_ ;\-#,##0\ </c:formatCode>
                <c:ptCount val="10"/>
                <c:pt idx="0">
                  <c:v>195</c:v>
                </c:pt>
                <c:pt idx="1">
                  <c:v>126</c:v>
                </c:pt>
                <c:pt idx="2">
                  <c:v>160</c:v>
                </c:pt>
                <c:pt idx="3">
                  <c:v>192</c:v>
                </c:pt>
                <c:pt idx="4">
                  <c:v>315</c:v>
                </c:pt>
                <c:pt idx="5">
                  <c:v>398</c:v>
                </c:pt>
                <c:pt idx="6">
                  <c:v>549</c:v>
                </c:pt>
                <c:pt idx="7">
                  <c:v>324</c:v>
                </c:pt>
                <c:pt idx="8">
                  <c:v>476</c:v>
                </c:pt>
                <c:pt idx="9">
                  <c:v>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D-4A9C-A9BD-4A9B245FBF1C}"/>
            </c:ext>
          </c:extLst>
        </c:ser>
        <c:ser>
          <c:idx val="1"/>
          <c:order val="1"/>
          <c:tx>
            <c:strRef>
              <c:f>Diagrammid!$A$99</c:f>
              <c:strCache>
                <c:ptCount val="1"/>
                <c:pt idx="0">
                  <c:v>Põlvamaa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Diagrammid!$B$97:$K$97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Diagrammid!$B$99:$K$99</c:f>
              <c:numCache>
                <c:formatCode>#,##0_ ;\-#,##0\ </c:formatCode>
                <c:ptCount val="10"/>
                <c:pt idx="0">
                  <c:v>68</c:v>
                </c:pt>
                <c:pt idx="1">
                  <c:v>115</c:v>
                </c:pt>
                <c:pt idx="2">
                  <c:v>100</c:v>
                </c:pt>
                <c:pt idx="3">
                  <c:v>149</c:v>
                </c:pt>
                <c:pt idx="4">
                  <c:v>194</c:v>
                </c:pt>
                <c:pt idx="5">
                  <c:v>157</c:v>
                </c:pt>
                <c:pt idx="6">
                  <c:v>212</c:v>
                </c:pt>
                <c:pt idx="7">
                  <c:v>266</c:v>
                </c:pt>
                <c:pt idx="8">
                  <c:v>141</c:v>
                </c:pt>
                <c:pt idx="9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BD-4A9C-A9BD-4A9B245FBF1C}"/>
            </c:ext>
          </c:extLst>
        </c:ser>
        <c:ser>
          <c:idx val="2"/>
          <c:order val="2"/>
          <c:tx>
            <c:strRef>
              <c:f>Diagrammid!$A$100</c:f>
              <c:strCache>
                <c:ptCount val="1"/>
                <c:pt idx="0">
                  <c:v>Võrumaa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Diagrammid!$B$97:$K$97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Diagrammid!$B$100:$K$100</c:f>
              <c:numCache>
                <c:formatCode>#,##0_ ;\-#,##0\ </c:formatCode>
                <c:ptCount val="10"/>
                <c:pt idx="0">
                  <c:v>228</c:v>
                </c:pt>
                <c:pt idx="1">
                  <c:v>214</c:v>
                </c:pt>
                <c:pt idx="2">
                  <c:v>266</c:v>
                </c:pt>
                <c:pt idx="3">
                  <c:v>401</c:v>
                </c:pt>
                <c:pt idx="4">
                  <c:v>471</c:v>
                </c:pt>
                <c:pt idx="5">
                  <c:v>354</c:v>
                </c:pt>
                <c:pt idx="6">
                  <c:v>457</c:v>
                </c:pt>
                <c:pt idx="7">
                  <c:v>415</c:v>
                </c:pt>
                <c:pt idx="8">
                  <c:v>474</c:v>
                </c:pt>
                <c:pt idx="9">
                  <c:v>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BD-4A9C-A9BD-4A9B245FBF1C}"/>
            </c:ext>
          </c:extLst>
        </c:ser>
        <c:ser>
          <c:idx val="3"/>
          <c:order val="3"/>
          <c:tx>
            <c:strRef>
              <c:f>Diagrammid!$A$101</c:f>
              <c:strCache>
                <c:ptCount val="1"/>
                <c:pt idx="0">
                  <c:v>Valgamaa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Diagrammid!$B$97:$K$97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Diagrammid!$B$101:$K$101</c:f>
              <c:numCache>
                <c:formatCode>#,##0_ ;\-#,##0\ </c:formatCode>
                <c:ptCount val="10"/>
                <c:pt idx="0">
                  <c:v>1082</c:v>
                </c:pt>
                <c:pt idx="1">
                  <c:v>1196</c:v>
                </c:pt>
                <c:pt idx="2">
                  <c:v>1482</c:v>
                </c:pt>
                <c:pt idx="3">
                  <c:v>1058</c:v>
                </c:pt>
                <c:pt idx="4">
                  <c:v>941</c:v>
                </c:pt>
                <c:pt idx="5">
                  <c:v>924</c:v>
                </c:pt>
                <c:pt idx="6">
                  <c:v>832</c:v>
                </c:pt>
                <c:pt idx="7">
                  <c:v>980</c:v>
                </c:pt>
                <c:pt idx="8">
                  <c:v>990</c:v>
                </c:pt>
                <c:pt idx="9">
                  <c:v>2071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BD-4A9C-A9BD-4A9B245FBF1C}"/>
            </c:ext>
          </c:extLst>
        </c:ser>
        <c:ser>
          <c:idx val="4"/>
          <c:order val="4"/>
          <c:tx>
            <c:strRef>
              <c:f>Diagrammid!$A$102</c:f>
              <c:strCache>
                <c:ptCount val="1"/>
                <c:pt idx="0">
                  <c:v>Tartumaa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Diagrammid!$B$97:$K$97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Diagrammid!$B$102:$K$102</c:f>
              <c:numCache>
                <c:formatCode>#,##0_ ;\-#,##0\ </c:formatCode>
                <c:ptCount val="10"/>
                <c:pt idx="0">
                  <c:v>8155</c:v>
                </c:pt>
                <c:pt idx="1">
                  <c:v>8341</c:v>
                </c:pt>
                <c:pt idx="2">
                  <c:v>9217</c:v>
                </c:pt>
                <c:pt idx="3">
                  <c:v>9397</c:v>
                </c:pt>
                <c:pt idx="4">
                  <c:v>9966</c:v>
                </c:pt>
                <c:pt idx="5">
                  <c:v>10683</c:v>
                </c:pt>
                <c:pt idx="6">
                  <c:v>10724</c:v>
                </c:pt>
                <c:pt idx="7">
                  <c:v>10835</c:v>
                </c:pt>
                <c:pt idx="8">
                  <c:v>12025</c:v>
                </c:pt>
                <c:pt idx="9">
                  <c:v>13306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BD-4A9C-A9BD-4A9B245FBF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423488"/>
        <c:axId val="179433472"/>
      </c:barChart>
      <c:catAx>
        <c:axId val="179423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433472"/>
        <c:crosses val="autoZero"/>
        <c:auto val="1"/>
        <c:lblAlgn val="ctr"/>
        <c:lblOffset val="100"/>
        <c:noMultiLvlLbl val="0"/>
      </c:catAx>
      <c:valAx>
        <c:axId val="17943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4234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Majutatud</a:t>
            </a:r>
            <a:r>
              <a:rPr lang="et-EE" baseline="0"/>
              <a:t> reisijad Roostist 2010 - 2019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Diagrammid!$A$104</c:f>
              <c:strCache>
                <c:ptCount val="1"/>
                <c:pt idx="0">
                  <c:v>Jõgevamaa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Diagrammid!$B$103:$K$103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Diagrammid!$B$104:$K$104</c:f>
              <c:numCache>
                <c:formatCode>#,##0_ ;\-#,##0\ </c:formatCode>
                <c:ptCount val="10"/>
                <c:pt idx="0">
                  <c:v>107</c:v>
                </c:pt>
                <c:pt idx="1">
                  <c:v>84</c:v>
                </c:pt>
                <c:pt idx="2">
                  <c:v>69</c:v>
                </c:pt>
                <c:pt idx="3">
                  <c:v>111</c:v>
                </c:pt>
                <c:pt idx="4">
                  <c:v>121</c:v>
                </c:pt>
                <c:pt idx="5">
                  <c:v>101</c:v>
                </c:pt>
                <c:pt idx="6">
                  <c:v>67</c:v>
                </c:pt>
                <c:pt idx="7">
                  <c:v>97</c:v>
                </c:pt>
                <c:pt idx="8">
                  <c:v>66</c:v>
                </c:pt>
                <c:pt idx="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4F-4F20-8E54-9D126294FFEC}"/>
            </c:ext>
          </c:extLst>
        </c:ser>
        <c:ser>
          <c:idx val="1"/>
          <c:order val="1"/>
          <c:tx>
            <c:strRef>
              <c:f>Diagrammid!$A$105</c:f>
              <c:strCache>
                <c:ptCount val="1"/>
                <c:pt idx="0">
                  <c:v>Põlvamaa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Diagrammid!$B$103:$K$103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Diagrammid!$B$105:$K$105</c:f>
              <c:numCache>
                <c:formatCode>#,##0_ ;\-#,##0\ </c:formatCode>
                <c:ptCount val="10"/>
                <c:pt idx="0">
                  <c:v>38</c:v>
                </c:pt>
                <c:pt idx="1">
                  <c:v>29</c:v>
                </c:pt>
                <c:pt idx="2">
                  <c:v>51</c:v>
                </c:pt>
                <c:pt idx="3">
                  <c:v>80</c:v>
                </c:pt>
                <c:pt idx="4">
                  <c:v>75</c:v>
                </c:pt>
                <c:pt idx="5">
                  <c:v>46</c:v>
                </c:pt>
                <c:pt idx="6">
                  <c:v>30</c:v>
                </c:pt>
                <c:pt idx="7">
                  <c:v>117</c:v>
                </c:pt>
                <c:pt idx="8">
                  <c:v>67</c:v>
                </c:pt>
                <c:pt idx="9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4F-4F20-8E54-9D126294FFEC}"/>
            </c:ext>
          </c:extLst>
        </c:ser>
        <c:ser>
          <c:idx val="2"/>
          <c:order val="2"/>
          <c:tx>
            <c:strRef>
              <c:f>Diagrammid!$A$106</c:f>
              <c:strCache>
                <c:ptCount val="1"/>
                <c:pt idx="0">
                  <c:v>Võrumaa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Diagrammid!$B$103:$K$103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Diagrammid!$B$106:$K$106</c:f>
              <c:numCache>
                <c:formatCode>#,##0_ ;\-#,##0\ </c:formatCode>
                <c:ptCount val="10"/>
                <c:pt idx="0">
                  <c:v>137</c:v>
                </c:pt>
                <c:pt idx="1">
                  <c:v>72</c:v>
                </c:pt>
                <c:pt idx="2">
                  <c:v>67</c:v>
                </c:pt>
                <c:pt idx="3">
                  <c:v>125</c:v>
                </c:pt>
                <c:pt idx="4">
                  <c:v>76</c:v>
                </c:pt>
                <c:pt idx="5">
                  <c:v>194</c:v>
                </c:pt>
                <c:pt idx="6">
                  <c:v>366</c:v>
                </c:pt>
                <c:pt idx="7">
                  <c:v>294</c:v>
                </c:pt>
                <c:pt idx="8">
                  <c:v>236</c:v>
                </c:pt>
                <c:pt idx="9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4F-4F20-8E54-9D126294FFEC}"/>
            </c:ext>
          </c:extLst>
        </c:ser>
        <c:ser>
          <c:idx val="3"/>
          <c:order val="3"/>
          <c:tx>
            <c:strRef>
              <c:f>Diagrammid!$A$107</c:f>
              <c:strCache>
                <c:ptCount val="1"/>
                <c:pt idx="0">
                  <c:v>Valgamaa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Diagrammid!$B$103:$K$103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Diagrammid!$B$107:$K$107</c:f>
              <c:numCache>
                <c:formatCode>#,##0_ ;\-#,##0\ </c:formatCode>
                <c:ptCount val="10"/>
                <c:pt idx="0">
                  <c:v>1635</c:v>
                </c:pt>
                <c:pt idx="1">
                  <c:v>1540</c:v>
                </c:pt>
                <c:pt idx="2">
                  <c:v>1419</c:v>
                </c:pt>
                <c:pt idx="3">
                  <c:v>1159</c:v>
                </c:pt>
                <c:pt idx="4">
                  <c:v>968</c:v>
                </c:pt>
                <c:pt idx="5">
                  <c:v>782</c:v>
                </c:pt>
                <c:pt idx="6">
                  <c:v>809</c:v>
                </c:pt>
                <c:pt idx="7">
                  <c:v>930</c:v>
                </c:pt>
                <c:pt idx="8">
                  <c:v>657</c:v>
                </c:pt>
                <c:pt idx="9">
                  <c:v>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4F-4F20-8E54-9D126294FFEC}"/>
            </c:ext>
          </c:extLst>
        </c:ser>
        <c:ser>
          <c:idx val="4"/>
          <c:order val="4"/>
          <c:tx>
            <c:strRef>
              <c:f>Diagrammid!$A$108</c:f>
              <c:strCache>
                <c:ptCount val="1"/>
                <c:pt idx="0">
                  <c:v>Tartumaa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Diagrammid!$B$103:$K$103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Diagrammid!$B$108:$K$108</c:f>
              <c:numCache>
                <c:formatCode>#,##0_ ;\-#,##0\ </c:formatCode>
                <c:ptCount val="10"/>
                <c:pt idx="0">
                  <c:v>3221</c:v>
                </c:pt>
                <c:pt idx="1">
                  <c:v>4029</c:v>
                </c:pt>
                <c:pt idx="2">
                  <c:v>3725</c:v>
                </c:pt>
                <c:pt idx="3">
                  <c:v>3388</c:v>
                </c:pt>
                <c:pt idx="4">
                  <c:v>3765</c:v>
                </c:pt>
                <c:pt idx="5">
                  <c:v>3459</c:v>
                </c:pt>
                <c:pt idx="6">
                  <c:v>3233</c:v>
                </c:pt>
                <c:pt idx="7">
                  <c:v>3543</c:v>
                </c:pt>
                <c:pt idx="8">
                  <c:v>3365</c:v>
                </c:pt>
                <c:pt idx="9">
                  <c:v>4235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4F-4F20-8E54-9D126294F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0027776"/>
        <c:axId val="180029312"/>
      </c:barChart>
      <c:catAx>
        <c:axId val="180027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29312"/>
        <c:crosses val="autoZero"/>
        <c:auto val="1"/>
        <c:lblAlgn val="ctr"/>
        <c:lblOffset val="100"/>
        <c:noMultiLvlLbl val="0"/>
      </c:catAx>
      <c:valAx>
        <c:axId val="180029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27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GB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sz="1200"/>
              <a:t>Majutusega</a:t>
            </a:r>
            <a:r>
              <a:rPr lang="et-EE" sz="1200" baseline="0"/>
              <a:t> reisijad Lõuna-Eestis 2010 - 2025</a:t>
            </a:r>
            <a:endParaRPr lang="en-US" sz="12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Diagrammid!$A$13</c:f>
              <c:strCache>
                <c:ptCount val="1"/>
                <c:pt idx="0">
                  <c:v>Lõuna-Eesti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Diagrammid!$B$12:$Q$12</c:f>
              <c:strCach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2020*</c:v>
                </c:pt>
                <c:pt idx="11">
                  <c:v>2021*</c:v>
                </c:pt>
                <c:pt idx="12">
                  <c:v>2022*</c:v>
                </c:pt>
                <c:pt idx="13">
                  <c:v>2023*</c:v>
                </c:pt>
                <c:pt idx="14">
                  <c:v>2024*</c:v>
                </c:pt>
                <c:pt idx="15">
                  <c:v>2025*</c:v>
                </c:pt>
              </c:strCache>
            </c:strRef>
          </c:cat>
          <c:val>
            <c:numRef>
              <c:f>Diagrammid!$B$13:$Q$13</c:f>
              <c:numCache>
                <c:formatCode>#,##0</c:formatCode>
                <c:ptCount val="16"/>
                <c:pt idx="0">
                  <c:v>320316</c:v>
                </c:pt>
                <c:pt idx="1">
                  <c:v>356536</c:v>
                </c:pt>
                <c:pt idx="2">
                  <c:v>385283</c:v>
                </c:pt>
                <c:pt idx="3">
                  <c:v>402233</c:v>
                </c:pt>
                <c:pt idx="4">
                  <c:v>413196</c:v>
                </c:pt>
                <c:pt idx="5">
                  <c:v>420558</c:v>
                </c:pt>
                <c:pt idx="6">
                  <c:v>444056</c:v>
                </c:pt>
                <c:pt idx="7">
                  <c:v>518575</c:v>
                </c:pt>
                <c:pt idx="8">
                  <c:v>538948</c:v>
                </c:pt>
                <c:pt idx="9">
                  <c:v>582545</c:v>
                </c:pt>
                <c:pt idx="10">
                  <c:v>215924.50000000003</c:v>
                </c:pt>
                <c:pt idx="11" formatCode="0">
                  <c:v>291272.5</c:v>
                </c:pt>
                <c:pt idx="12" formatCode="0">
                  <c:v>349527</c:v>
                </c:pt>
                <c:pt idx="13" formatCode="0">
                  <c:v>391470.24000000005</c:v>
                </c:pt>
                <c:pt idx="14" formatCode="0">
                  <c:v>587205.36000000045</c:v>
                </c:pt>
                <c:pt idx="15" formatCode="0">
                  <c:v>438446.66879999859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C-4B37-8D2B-53192E2B7E1B}"/>
            </c:ext>
          </c:extLst>
        </c:ser>
        <c:ser>
          <c:idx val="1"/>
          <c:order val="1"/>
          <c:tx>
            <c:strRef>
              <c:f>Diagrammid!$A$14</c:f>
              <c:strCache>
                <c:ptCount val="1"/>
                <c:pt idx="0">
                  <c:v>Eesti siseturistid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Diagrammid!$B$12:$Q$12</c:f>
              <c:strCach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2020*</c:v>
                </c:pt>
                <c:pt idx="11">
                  <c:v>2021*</c:v>
                </c:pt>
                <c:pt idx="12">
                  <c:v>2022*</c:v>
                </c:pt>
                <c:pt idx="13">
                  <c:v>2023*</c:v>
                </c:pt>
                <c:pt idx="14">
                  <c:v>2024*</c:v>
                </c:pt>
                <c:pt idx="15">
                  <c:v>2025*</c:v>
                </c:pt>
              </c:strCache>
            </c:strRef>
          </c:cat>
          <c:val>
            <c:numRef>
              <c:f>Diagrammid!$B$14:$Q$14</c:f>
              <c:numCache>
                <c:formatCode>#,##0</c:formatCode>
                <c:ptCount val="16"/>
                <c:pt idx="0">
                  <c:v>226850</c:v>
                </c:pt>
                <c:pt idx="1">
                  <c:v>245436</c:v>
                </c:pt>
                <c:pt idx="2">
                  <c:v>251513</c:v>
                </c:pt>
                <c:pt idx="3">
                  <c:v>255632</c:v>
                </c:pt>
                <c:pt idx="4">
                  <c:v>266191</c:v>
                </c:pt>
                <c:pt idx="5">
                  <c:v>280699</c:v>
                </c:pt>
                <c:pt idx="6">
                  <c:v>296762</c:v>
                </c:pt>
                <c:pt idx="7">
                  <c:v>336700</c:v>
                </c:pt>
                <c:pt idx="8">
                  <c:v>355611</c:v>
                </c:pt>
                <c:pt idx="9">
                  <c:v>385794</c:v>
                </c:pt>
                <c:pt idx="10">
                  <c:v>170640.80000000002</c:v>
                </c:pt>
                <c:pt idx="11" formatCode="0">
                  <c:v>192897</c:v>
                </c:pt>
                <c:pt idx="12" formatCode="0">
                  <c:v>231476.4</c:v>
                </c:pt>
                <c:pt idx="13" formatCode="0">
                  <c:v>259253.56800000003</c:v>
                </c:pt>
                <c:pt idx="14" formatCode="0">
                  <c:v>388880.35199999984</c:v>
                </c:pt>
                <c:pt idx="15" formatCode="0">
                  <c:v>290363.99616000021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BC-4B37-8D2B-53192E2B7E1B}"/>
            </c:ext>
          </c:extLst>
        </c:ser>
        <c:ser>
          <c:idx val="2"/>
          <c:order val="2"/>
          <c:tx>
            <c:strRef>
              <c:f>Diagrammid!$A$15</c:f>
              <c:strCache>
                <c:ptCount val="1"/>
                <c:pt idx="0">
                  <c:v>Välisturistid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Diagrammid!$B$12:$Q$12</c:f>
              <c:strCach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2020*</c:v>
                </c:pt>
                <c:pt idx="11">
                  <c:v>2021*</c:v>
                </c:pt>
                <c:pt idx="12">
                  <c:v>2022*</c:v>
                </c:pt>
                <c:pt idx="13">
                  <c:v>2023*</c:v>
                </c:pt>
                <c:pt idx="14">
                  <c:v>2024*</c:v>
                </c:pt>
                <c:pt idx="15">
                  <c:v>2025*</c:v>
                </c:pt>
              </c:strCache>
            </c:strRef>
          </c:cat>
          <c:val>
            <c:numRef>
              <c:f>Diagrammid!$B$15:$Q$15</c:f>
              <c:numCache>
                <c:formatCode>#,##0</c:formatCode>
                <c:ptCount val="16"/>
                <c:pt idx="0">
                  <c:v>93466</c:v>
                </c:pt>
                <c:pt idx="1">
                  <c:v>111100</c:v>
                </c:pt>
                <c:pt idx="2">
                  <c:v>133770</c:v>
                </c:pt>
                <c:pt idx="3">
                  <c:v>146601</c:v>
                </c:pt>
                <c:pt idx="4">
                  <c:v>147005</c:v>
                </c:pt>
                <c:pt idx="5">
                  <c:v>139859</c:v>
                </c:pt>
                <c:pt idx="6">
                  <c:v>147294</c:v>
                </c:pt>
                <c:pt idx="7">
                  <c:v>181875</c:v>
                </c:pt>
                <c:pt idx="8">
                  <c:v>183337</c:v>
                </c:pt>
                <c:pt idx="9">
                  <c:v>196751</c:v>
                </c:pt>
                <c:pt idx="10">
                  <c:v>45283.700000000004</c:v>
                </c:pt>
                <c:pt idx="11" formatCode="0">
                  <c:v>98375.5</c:v>
                </c:pt>
                <c:pt idx="12" formatCode="0">
                  <c:v>118050.59999999999</c:v>
                </c:pt>
                <c:pt idx="13" formatCode="0">
                  <c:v>132216.67199999999</c:v>
                </c:pt>
                <c:pt idx="14" formatCode="0">
                  <c:v>198325.00799999997</c:v>
                </c:pt>
                <c:pt idx="15" formatCode="0">
                  <c:v>148082.67264000067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BC-4B37-8D2B-53192E2B7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350016"/>
        <c:axId val="79355904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Diagrammid!$A$16</c15:sqref>
                        </c15:formulaRef>
                      </c:ext>
                    </c:extLst>
                    <c:strCache>
                      <c:ptCount val="1"/>
                      <c:pt idx="0">
                        <c:v>Leedu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Diagrammid!$B$16:$Q$16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3342</c:v>
                      </c:pt>
                      <c:pt idx="1">
                        <c:v>4060</c:v>
                      </c:pt>
                      <c:pt idx="2">
                        <c:v>5283</c:v>
                      </c:pt>
                      <c:pt idx="3">
                        <c:v>4911</c:v>
                      </c:pt>
                      <c:pt idx="4">
                        <c:v>5381</c:v>
                      </c:pt>
                      <c:pt idx="5">
                        <c:v>6316</c:v>
                      </c:pt>
                      <c:pt idx="6">
                        <c:v>8314</c:v>
                      </c:pt>
                      <c:pt idx="7">
                        <c:v>9525</c:v>
                      </c:pt>
                      <c:pt idx="8">
                        <c:v>10710</c:v>
                      </c:pt>
                      <c:pt idx="9">
                        <c:v>11205</c:v>
                      </c:pt>
                      <c:pt idx="10">
                        <c:v>3697.65</c:v>
                      </c:pt>
                      <c:pt idx="11" formatCode="0">
                        <c:v>5602.5</c:v>
                      </c:pt>
                      <c:pt idx="12" formatCode="0">
                        <c:v>6723</c:v>
                      </c:pt>
                      <c:pt idx="13" formatCode="0">
                        <c:v>7529.7600000000011</c:v>
                      </c:pt>
                      <c:pt idx="14" formatCode="0">
                        <c:v>11294.640000000001</c:v>
                      </c:pt>
                      <c:pt idx="15" formatCode="0">
                        <c:v>8433.3312000000024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BDBC-4B37-8D2B-53192E2B7E1B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Diagrammid!$A$17</c15:sqref>
                        </c15:formulaRef>
                      </c:ext>
                    </c:extLst>
                    <c:strCache>
                      <c:ptCount val="1"/>
                      <c:pt idx="0">
                        <c:v>Läti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Diagrammid!$B$17:$Q$17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8151</c:v>
                      </c:pt>
                      <c:pt idx="1">
                        <c:v>10762</c:v>
                      </c:pt>
                      <c:pt idx="2">
                        <c:v>18181</c:v>
                      </c:pt>
                      <c:pt idx="3">
                        <c:v>21326</c:v>
                      </c:pt>
                      <c:pt idx="4">
                        <c:v>22855</c:v>
                      </c:pt>
                      <c:pt idx="5">
                        <c:v>23271</c:v>
                      </c:pt>
                      <c:pt idx="6">
                        <c:v>25770</c:v>
                      </c:pt>
                      <c:pt idx="7">
                        <c:v>36798</c:v>
                      </c:pt>
                      <c:pt idx="8">
                        <c:v>37847</c:v>
                      </c:pt>
                      <c:pt idx="9">
                        <c:v>38591</c:v>
                      </c:pt>
                      <c:pt idx="10">
                        <c:v>12735.03</c:v>
                      </c:pt>
                      <c:pt idx="11" formatCode="0">
                        <c:v>19295.5</c:v>
                      </c:pt>
                      <c:pt idx="12" formatCode="0">
                        <c:v>23154.6</c:v>
                      </c:pt>
                      <c:pt idx="13" formatCode="0">
                        <c:v>25933.152000000002</c:v>
                      </c:pt>
                      <c:pt idx="14" formatCode="0">
                        <c:v>38899.728000000003</c:v>
                      </c:pt>
                      <c:pt idx="15" formatCode="0">
                        <c:v>29045.130240000006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DBC-4B37-8D2B-53192E2B7E1B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Diagrammid!$A$18</c15:sqref>
                        </c15:formulaRef>
                      </c:ext>
                    </c:extLst>
                    <c:strCache>
                      <c:ptCount val="1"/>
                      <c:pt idx="0">
                        <c:v>Rootsi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Diagrammid!$B$18:$Q$18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5138</c:v>
                      </c:pt>
                      <c:pt idx="1">
                        <c:v>5754</c:v>
                      </c:pt>
                      <c:pt idx="2">
                        <c:v>5331</c:v>
                      </c:pt>
                      <c:pt idx="3">
                        <c:v>4863</c:v>
                      </c:pt>
                      <c:pt idx="4">
                        <c:v>5005</c:v>
                      </c:pt>
                      <c:pt idx="5">
                        <c:v>4582</c:v>
                      </c:pt>
                      <c:pt idx="6">
                        <c:v>4505</c:v>
                      </c:pt>
                      <c:pt idx="7">
                        <c:v>4981</c:v>
                      </c:pt>
                      <c:pt idx="8">
                        <c:v>4391</c:v>
                      </c:pt>
                      <c:pt idx="9">
                        <c:v>5162</c:v>
                      </c:pt>
                      <c:pt idx="10">
                        <c:v>1703.46</c:v>
                      </c:pt>
                      <c:pt idx="11" formatCode="0">
                        <c:v>2581</c:v>
                      </c:pt>
                      <c:pt idx="12" formatCode="0">
                        <c:v>3097.2</c:v>
                      </c:pt>
                      <c:pt idx="13" formatCode="0">
                        <c:v>3468.864</c:v>
                      </c:pt>
                      <c:pt idx="14" formatCode="0">
                        <c:v>5203.2960000000003</c:v>
                      </c:pt>
                      <c:pt idx="15" formatCode="0">
                        <c:v>3885.1276800000005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DBC-4B37-8D2B-53192E2B7E1B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Diagrammid!$A$19</c15:sqref>
                        </c15:formulaRef>
                      </c:ext>
                    </c:extLst>
                    <c:strCache>
                      <c:ptCount val="1"/>
                      <c:pt idx="0">
                        <c:v>Soome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Diagrammid!$B$19:$Q$19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37922</c:v>
                      </c:pt>
                      <c:pt idx="1">
                        <c:v>41192</c:v>
                      </c:pt>
                      <c:pt idx="2">
                        <c:v>44091</c:v>
                      </c:pt>
                      <c:pt idx="3">
                        <c:v>43801</c:v>
                      </c:pt>
                      <c:pt idx="4">
                        <c:v>44709</c:v>
                      </c:pt>
                      <c:pt idx="5">
                        <c:v>44401</c:v>
                      </c:pt>
                      <c:pt idx="6">
                        <c:v>45224</c:v>
                      </c:pt>
                      <c:pt idx="7">
                        <c:v>52537</c:v>
                      </c:pt>
                      <c:pt idx="8">
                        <c:v>49366</c:v>
                      </c:pt>
                      <c:pt idx="9">
                        <c:v>51714</c:v>
                      </c:pt>
                      <c:pt idx="10">
                        <c:v>17065.62</c:v>
                      </c:pt>
                      <c:pt idx="11" formatCode="0">
                        <c:v>25857</c:v>
                      </c:pt>
                      <c:pt idx="12" formatCode="0">
                        <c:v>31028.399999999998</c:v>
                      </c:pt>
                      <c:pt idx="13" formatCode="0">
                        <c:v>34751.807999999997</c:v>
                      </c:pt>
                      <c:pt idx="14" formatCode="0">
                        <c:v>52127.712</c:v>
                      </c:pt>
                      <c:pt idx="15" formatCode="0">
                        <c:v>38922.024960000002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DBC-4B37-8D2B-53192E2B7E1B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Diagrammid!$A$20</c15:sqref>
                        </c15:formulaRef>
                      </c:ext>
                    </c:extLst>
                    <c:strCache>
                      <c:ptCount val="1"/>
                      <c:pt idx="0">
                        <c:v>Venemaa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Diagrammid!$B$20:$Q$20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10266</c:v>
                      </c:pt>
                      <c:pt idx="1">
                        <c:v>17415</c:v>
                      </c:pt>
                      <c:pt idx="2">
                        <c:v>23892</c:v>
                      </c:pt>
                      <c:pt idx="3">
                        <c:v>30659</c:v>
                      </c:pt>
                      <c:pt idx="4">
                        <c:v>29219</c:v>
                      </c:pt>
                      <c:pt idx="5">
                        <c:v>19582</c:v>
                      </c:pt>
                      <c:pt idx="6">
                        <c:v>17441</c:v>
                      </c:pt>
                      <c:pt idx="7">
                        <c:v>23413</c:v>
                      </c:pt>
                      <c:pt idx="8">
                        <c:v>22900</c:v>
                      </c:pt>
                      <c:pt idx="9">
                        <c:v>23396</c:v>
                      </c:pt>
                      <c:pt idx="10">
                        <c:v>7720.6800000000012</c:v>
                      </c:pt>
                      <c:pt idx="11" formatCode="0">
                        <c:v>11698</c:v>
                      </c:pt>
                      <c:pt idx="12" formatCode="0">
                        <c:v>14037.6</c:v>
                      </c:pt>
                      <c:pt idx="13" formatCode="0">
                        <c:v>15722.112000000003</c:v>
                      </c:pt>
                      <c:pt idx="14" formatCode="0">
                        <c:v>23583.168000000005</c:v>
                      </c:pt>
                      <c:pt idx="15" formatCode="0">
                        <c:v>17608.765440000006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DBC-4B37-8D2B-53192E2B7E1B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Diagrammid!$A$21</c15:sqref>
                        </c15:formulaRef>
                      </c:ext>
                    </c:extLst>
                    <c:strCache>
                      <c:ptCount val="1"/>
                      <c:pt idx="0">
                        <c:v>Saksamaa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Diagrammid!$B$21:$Q$21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9728</c:v>
                      </c:pt>
                      <c:pt idx="1">
                        <c:v>9992</c:v>
                      </c:pt>
                      <c:pt idx="2">
                        <c:v>11225</c:v>
                      </c:pt>
                      <c:pt idx="3">
                        <c:v>11197</c:v>
                      </c:pt>
                      <c:pt idx="4">
                        <c:v>11887</c:v>
                      </c:pt>
                      <c:pt idx="5">
                        <c:v>12516</c:v>
                      </c:pt>
                      <c:pt idx="6">
                        <c:v>12774</c:v>
                      </c:pt>
                      <c:pt idx="7">
                        <c:v>12820</c:v>
                      </c:pt>
                      <c:pt idx="8">
                        <c:v>14106</c:v>
                      </c:pt>
                      <c:pt idx="9">
                        <c:v>16843</c:v>
                      </c:pt>
                      <c:pt idx="10">
                        <c:v>5558.19</c:v>
                      </c:pt>
                      <c:pt idx="11" formatCode="0">
                        <c:v>8421.5</c:v>
                      </c:pt>
                      <c:pt idx="12" formatCode="0">
                        <c:v>10105.799999999999</c:v>
                      </c:pt>
                      <c:pt idx="13" formatCode="0">
                        <c:v>11318.496000000001</c:v>
                      </c:pt>
                      <c:pt idx="14" formatCode="0">
                        <c:v>16977.744000000002</c:v>
                      </c:pt>
                      <c:pt idx="15" formatCode="0">
                        <c:v>12676.715520000002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DBC-4B37-8D2B-53192E2B7E1B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Diagrammid!$A$22</c15:sqref>
                        </c15:formulaRef>
                      </c:ext>
                    </c:extLst>
                    <c:strCache>
                      <c:ptCount val="1"/>
                      <c:pt idx="0">
                        <c:v>Aasia riigid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Diagrammid!$B$12:$Q$12</c15:sqref>
                        </c15:formulaRef>
                      </c:ext>
                    </c:extLst>
                    <c:strCache>
                      <c:ptCount val="16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2020*</c:v>
                      </c:pt>
                      <c:pt idx="11">
                        <c:v>2021*</c:v>
                      </c:pt>
                      <c:pt idx="12">
                        <c:v>2022*</c:v>
                      </c:pt>
                      <c:pt idx="13">
                        <c:v>2023*</c:v>
                      </c:pt>
                      <c:pt idx="14">
                        <c:v>2024*</c:v>
                      </c:pt>
                      <c:pt idx="15">
                        <c:v>2025*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Diagrammid!$B$22:$Q$22</c15:sqref>
                        </c15:formulaRef>
                      </c:ext>
                    </c:extLst>
                    <c:numCache>
                      <c:formatCode>#,##0</c:formatCode>
                      <c:ptCount val="16"/>
                      <c:pt idx="0">
                        <c:v>829</c:v>
                      </c:pt>
                      <c:pt idx="1">
                        <c:v>1068</c:v>
                      </c:pt>
                      <c:pt idx="2">
                        <c:v>1082</c:v>
                      </c:pt>
                      <c:pt idx="3">
                        <c:v>1467</c:v>
                      </c:pt>
                      <c:pt idx="4">
                        <c:v>1452</c:v>
                      </c:pt>
                      <c:pt idx="5">
                        <c:v>2697</c:v>
                      </c:pt>
                      <c:pt idx="6">
                        <c:v>2878</c:v>
                      </c:pt>
                      <c:pt idx="7">
                        <c:v>3942</c:v>
                      </c:pt>
                      <c:pt idx="8">
                        <c:v>4697</c:v>
                      </c:pt>
                      <c:pt idx="9">
                        <c:v>4036</c:v>
                      </c:pt>
                      <c:pt idx="10">
                        <c:v>1331.88</c:v>
                      </c:pt>
                      <c:pt idx="11" formatCode="0">
                        <c:v>2018</c:v>
                      </c:pt>
                      <c:pt idx="12" formatCode="0">
                        <c:v>2421.6</c:v>
                      </c:pt>
                      <c:pt idx="13" formatCode="0">
                        <c:v>2712.192</c:v>
                      </c:pt>
                      <c:pt idx="14" formatCode="0">
                        <c:v>4068.288</c:v>
                      </c:pt>
                      <c:pt idx="15" formatCode="0">
                        <c:v>3037.6550400000001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DBC-4B37-8D2B-53192E2B7E1B}"/>
                  </c:ext>
                </c:extLst>
              </c15:ser>
            </c15:filteredBarSeries>
          </c:ext>
        </c:extLst>
      </c:barChart>
      <c:catAx>
        <c:axId val="7935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55904"/>
        <c:crosses val="autoZero"/>
        <c:auto val="1"/>
        <c:lblAlgn val="ctr"/>
        <c:lblOffset val="100"/>
        <c:noMultiLvlLbl val="0"/>
      </c:catAx>
      <c:valAx>
        <c:axId val="7935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5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851" cy="498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8536" y="0"/>
            <a:ext cx="2951851" cy="498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50d934c5b_0_65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00" cy="39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00" tIns="45725" rIns="91500" bIns="457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g950d934c5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8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5" name="Google Shape;265;p8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t-EE"/>
              <a:t>28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statymas">
  <p:cSld name="Pristatymas">
    <p:bg>
      <p:bgPr>
        <a:solidFill>
          <a:srgbClr val="376170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>
            <a:spLocks noGrp="1"/>
          </p:cNvSpPr>
          <p:nvPr>
            <p:ph type="pic" idx="2"/>
          </p:nvPr>
        </p:nvSpPr>
        <p:spPr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616599" y="6260801"/>
            <a:ext cx="1206500" cy="27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11168743" y="6394294"/>
            <a:ext cx="6945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body" idx="3"/>
          </p:nvPr>
        </p:nvSpPr>
        <p:spPr>
          <a:xfrm>
            <a:off x="625580" y="2676074"/>
            <a:ext cx="3736975" cy="127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rial"/>
              <a:buNone/>
              <a:defRPr sz="3200" b="1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subTitle" idx="4"/>
          </p:nvPr>
        </p:nvSpPr>
        <p:spPr>
          <a:xfrm>
            <a:off x="616599" y="4232366"/>
            <a:ext cx="3735977" cy="1025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88">
          <p15:clr>
            <a:srgbClr val="FBAE40"/>
          </p15:clr>
        </p15:guide>
        <p15:guide id="2" pos="7151">
          <p15:clr>
            <a:srgbClr val="FBAE40"/>
          </p15:clr>
        </p15:guide>
        <p15:guide id="3" orient="horz" pos="164">
          <p15:clr>
            <a:srgbClr val="FBAE40"/>
          </p15:clr>
        </p15:guide>
        <p15:guide id="4" orient="horz" pos="39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bject">
  <p:cSld name="Title and 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994954" y="257494"/>
            <a:ext cx="10358846" cy="5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994954" y="1253331"/>
            <a:ext cx="10358846" cy="500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/>
          <p:nvPr/>
        </p:nvSpPr>
        <p:spPr>
          <a:xfrm>
            <a:off x="11225863" y="6432665"/>
            <a:ext cx="57325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Google Shape;2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36313" y="6528268"/>
            <a:ext cx="111805" cy="19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5216" y="330716"/>
            <a:ext cx="137877" cy="227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2" descr="civitta_LOGO.ai.ps"/>
          <p:cNvPicPr preferRelativeResize="0"/>
          <p:nvPr/>
        </p:nvPicPr>
        <p:blipFill rotWithShape="1">
          <a:blip r:embed="rId4">
            <a:alphaModFix/>
          </a:blip>
          <a:srcRect l="23166" t="39481" r="20990" b="29116"/>
          <a:stretch/>
        </p:blipFill>
        <p:spPr>
          <a:xfrm>
            <a:off x="425155" y="6524346"/>
            <a:ext cx="874599" cy="19527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2"/>
          <p:cNvSpPr txBox="1">
            <a:spLocks noGrp="1"/>
          </p:cNvSpPr>
          <p:nvPr>
            <p:ph type="body" idx="2"/>
          </p:nvPr>
        </p:nvSpPr>
        <p:spPr>
          <a:xfrm>
            <a:off x="6708725" y="6484530"/>
            <a:ext cx="4347746" cy="276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  <a:defRPr sz="11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">
  <p:cSld name="Brea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g950d934c5b_0_1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1" cy="6869113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950d934c5b_0_112"/>
          <p:cNvSpPr/>
          <p:nvPr/>
        </p:nvSpPr>
        <p:spPr>
          <a:xfrm flipH="1">
            <a:off x="-8799" y="-7374"/>
            <a:ext cx="6417866" cy="6876006"/>
          </a:xfrm>
          <a:custGeom>
            <a:avLst/>
            <a:gdLst/>
            <a:ahLst/>
            <a:cxnLst/>
            <a:rect l="l" t="t" r="r" b="b"/>
            <a:pathLst>
              <a:path w="6417866" h="6876006" extrusionOk="0">
                <a:moveTo>
                  <a:pt x="0" y="6876006"/>
                </a:moveTo>
                <a:lnTo>
                  <a:pt x="2873449" y="7374"/>
                </a:lnTo>
                <a:lnTo>
                  <a:pt x="6416404" y="0"/>
                </a:lnTo>
                <a:cubicBezTo>
                  <a:pt x="6422607" y="2286000"/>
                  <a:pt x="6406687" y="4586747"/>
                  <a:pt x="6412890" y="6872747"/>
                </a:cubicBezTo>
                <a:lnTo>
                  <a:pt x="0" y="6876006"/>
                </a:lnTo>
                <a:close/>
              </a:path>
            </a:pathLst>
          </a:cu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g950d934c5b_0_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36313" y="6528268"/>
            <a:ext cx="111805" cy="19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950d934c5b_0_1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1830" y="3230056"/>
            <a:ext cx="140323" cy="238929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g950d934c5b_0_112"/>
          <p:cNvSpPr txBox="1"/>
          <p:nvPr/>
        </p:nvSpPr>
        <p:spPr>
          <a:xfrm>
            <a:off x="11232693" y="6470145"/>
            <a:ext cx="69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g950d934c5b_0_112"/>
          <p:cNvSpPr txBox="1">
            <a:spLocks noGrp="1"/>
          </p:cNvSpPr>
          <p:nvPr>
            <p:ph type="body" idx="1"/>
          </p:nvPr>
        </p:nvSpPr>
        <p:spPr>
          <a:xfrm>
            <a:off x="665163" y="3127396"/>
            <a:ext cx="3976800" cy="8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38" name="Google Shape;38;g950d934c5b_0_1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6605" y="565297"/>
            <a:ext cx="853120" cy="17884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g950d934c5b_0_112"/>
          <p:cNvSpPr txBox="1">
            <a:spLocks noGrp="1"/>
          </p:cNvSpPr>
          <p:nvPr>
            <p:ph type="body" idx="2"/>
          </p:nvPr>
        </p:nvSpPr>
        <p:spPr>
          <a:xfrm>
            <a:off x="665163" y="4023029"/>
            <a:ext cx="3976800" cy="8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  <a:defRPr sz="14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88">
          <p15:clr>
            <a:srgbClr val="FBAE40"/>
          </p15:clr>
        </p15:guide>
        <p15:guide id="2" orient="horz" pos="164">
          <p15:clr>
            <a:srgbClr val="FBAE40"/>
          </p15:clr>
        </p15:guide>
        <p15:guide id="3" orient="horz" pos="3929">
          <p15:clr>
            <a:srgbClr val="FBAE40"/>
          </p15:clr>
        </p15:guide>
        <p15:guide id="4" pos="71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 2">
  <p:cSld name="Closing slide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357" y="5919640"/>
            <a:ext cx="112466" cy="191496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3"/>
          <p:cNvSpPr txBox="1">
            <a:spLocks noGrp="1"/>
          </p:cNvSpPr>
          <p:nvPr>
            <p:ph type="ctrTitle"/>
          </p:nvPr>
        </p:nvSpPr>
        <p:spPr>
          <a:xfrm>
            <a:off x="950823" y="5896262"/>
            <a:ext cx="5876967" cy="56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 Blank">
  <p:cSld name="All 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statymas">
  <p:cSld name="Pristatymas">
    <p:bg>
      <p:bgPr>
        <a:solidFill>
          <a:srgbClr val="376170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>
            <a:spLocks noGrp="1"/>
          </p:cNvSpPr>
          <p:nvPr>
            <p:ph type="pic" idx="2"/>
          </p:nvPr>
        </p:nvSpPr>
        <p:spPr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body" idx="1"/>
          </p:nvPr>
        </p:nvSpPr>
        <p:spPr>
          <a:xfrm>
            <a:off x="616599" y="6260801"/>
            <a:ext cx="1206500" cy="27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sldNum" idx="12"/>
          </p:nvPr>
        </p:nvSpPr>
        <p:spPr>
          <a:xfrm>
            <a:off x="11168743" y="6394294"/>
            <a:ext cx="6945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3"/>
          </p:nvPr>
        </p:nvSpPr>
        <p:spPr>
          <a:xfrm>
            <a:off x="625580" y="2676074"/>
            <a:ext cx="3736975" cy="127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rial"/>
              <a:buNone/>
              <a:defRPr sz="3200" b="1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ubTitle" idx="4"/>
          </p:nvPr>
        </p:nvSpPr>
        <p:spPr>
          <a:xfrm>
            <a:off x="616599" y="4232366"/>
            <a:ext cx="3735977" cy="1025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88">
          <p15:clr>
            <a:srgbClr val="FBAE40"/>
          </p15:clr>
        </p15:guide>
        <p15:guide id="2" pos="7151">
          <p15:clr>
            <a:srgbClr val="FBAE40"/>
          </p15:clr>
        </p15:guide>
        <p15:guide id="3" orient="horz" pos="164">
          <p15:clr>
            <a:srgbClr val="FBAE40"/>
          </p15:clr>
        </p15:guide>
        <p15:guide id="4" orient="horz" pos="39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994954" y="185782"/>
            <a:ext cx="10358846" cy="5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994954" y="1253331"/>
            <a:ext cx="10358846" cy="500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11168743" y="6394294"/>
            <a:ext cx="6945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title"/>
          </p:nvPr>
        </p:nvSpPr>
        <p:spPr>
          <a:xfrm>
            <a:off x="994954" y="185782"/>
            <a:ext cx="10358846" cy="5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body" idx="1"/>
          </p:nvPr>
        </p:nvSpPr>
        <p:spPr>
          <a:xfrm>
            <a:off x="994954" y="1253331"/>
            <a:ext cx="10358846" cy="500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11168743" y="6394294"/>
            <a:ext cx="69450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929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20173"/>
            <a:ext cx="12192000" cy="689717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>
            <a:spLocks noGrp="1"/>
          </p:cNvSpPr>
          <p:nvPr>
            <p:ph type="pic" idx="2"/>
          </p:nvPr>
        </p:nvSpPr>
        <p:spPr>
          <a:xfrm>
            <a:off x="-14288" y="0"/>
            <a:ext cx="12206288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 flipH="1">
            <a:off x="0" y="24596"/>
            <a:ext cx="6417866" cy="6876006"/>
          </a:xfrm>
          <a:custGeom>
            <a:avLst/>
            <a:gdLst/>
            <a:ahLst/>
            <a:cxnLst/>
            <a:rect l="l" t="t" r="r" b="b"/>
            <a:pathLst>
              <a:path w="6417866" h="6876006" extrusionOk="0">
                <a:moveTo>
                  <a:pt x="0" y="6876006"/>
                </a:moveTo>
                <a:lnTo>
                  <a:pt x="2873449" y="7374"/>
                </a:lnTo>
                <a:lnTo>
                  <a:pt x="6416404" y="0"/>
                </a:lnTo>
                <a:cubicBezTo>
                  <a:pt x="6422607" y="2286000"/>
                  <a:pt x="6406687" y="4586747"/>
                  <a:pt x="6412890" y="6872747"/>
                </a:cubicBezTo>
                <a:lnTo>
                  <a:pt x="0" y="6876006"/>
                </a:lnTo>
                <a:close/>
              </a:path>
            </a:pathLst>
          </a:custGeom>
          <a:solidFill>
            <a:schemeClr val="dk1">
              <a:alpha val="8352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>
            <a:spLocks noGrp="1"/>
          </p:cNvSpPr>
          <p:nvPr>
            <p:ph type="body" idx="3"/>
          </p:nvPr>
        </p:nvSpPr>
        <p:spPr>
          <a:xfrm>
            <a:off x="625580" y="2014605"/>
            <a:ext cx="3957053" cy="194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rial"/>
              <a:buNone/>
            </a:pPr>
            <a:r>
              <a:rPr lang="et-EE" sz="2800" dirty="0"/>
              <a:t>LÕUNA-EESTI TURISMISTRATEEGIA 2025</a:t>
            </a:r>
            <a:endParaRPr dirty="0"/>
          </a:p>
        </p:txBody>
      </p:sp>
      <p:sp>
        <p:nvSpPr>
          <p:cNvPr id="65" name="Google Shape;65;p1"/>
          <p:cNvSpPr txBox="1">
            <a:spLocks noGrp="1"/>
          </p:cNvSpPr>
          <p:nvPr>
            <p:ph type="subTitle" idx="4"/>
          </p:nvPr>
        </p:nvSpPr>
        <p:spPr>
          <a:xfrm>
            <a:off x="616599" y="4232366"/>
            <a:ext cx="3735977" cy="1025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t-EE" dirty="0"/>
              <a:t>Liina Vaher, Civitta Eesti AS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t-EE" dirty="0"/>
              <a:t>12.01.2021, Tartu</a:t>
            </a:r>
            <a:endParaRPr dirty="0"/>
          </a:p>
        </p:txBody>
      </p:sp>
      <p:grpSp>
        <p:nvGrpSpPr>
          <p:cNvPr id="66" name="Google Shape;66;p1"/>
          <p:cNvGrpSpPr/>
          <p:nvPr/>
        </p:nvGrpSpPr>
        <p:grpSpPr>
          <a:xfrm>
            <a:off x="4959442" y="-8608"/>
            <a:ext cx="5993261" cy="6885613"/>
            <a:chOff x="4435505" y="0"/>
            <a:chExt cx="5993261" cy="6897178"/>
          </a:xfrm>
        </p:grpSpPr>
        <p:sp>
          <p:nvSpPr>
            <p:cNvPr id="67" name="Google Shape;67;p1"/>
            <p:cNvSpPr/>
            <p:nvPr/>
          </p:nvSpPr>
          <p:spPr>
            <a:xfrm>
              <a:off x="7870751" y="6424"/>
              <a:ext cx="2558016" cy="4252832"/>
            </a:xfrm>
            <a:custGeom>
              <a:avLst/>
              <a:gdLst/>
              <a:ahLst/>
              <a:cxnLst/>
              <a:rect l="l" t="t" r="r" b="b"/>
              <a:pathLst>
                <a:path w="2558016" h="4252832" extrusionOk="0">
                  <a:moveTo>
                    <a:pt x="0" y="2372198"/>
                  </a:moveTo>
                  <a:lnTo>
                    <a:pt x="999801" y="3101"/>
                  </a:lnTo>
                  <a:lnTo>
                    <a:pt x="2558016" y="0"/>
                  </a:lnTo>
                  <a:lnTo>
                    <a:pt x="765648" y="4252832"/>
                  </a:lnTo>
                  <a:lnTo>
                    <a:pt x="0" y="2372198"/>
                  </a:lnTo>
                  <a:close/>
                </a:path>
              </a:pathLst>
            </a:custGeom>
            <a:solidFill>
              <a:schemeClr val="accent4">
                <a:alpha val="4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 flipH="1">
              <a:off x="4435505" y="0"/>
              <a:ext cx="3719551" cy="6897178"/>
            </a:xfrm>
            <a:custGeom>
              <a:avLst/>
              <a:gdLst/>
              <a:ahLst/>
              <a:cxnLst/>
              <a:rect l="l" t="t" r="r" b="b"/>
              <a:pathLst>
                <a:path w="3719551" h="6897178" extrusionOk="0">
                  <a:moveTo>
                    <a:pt x="0" y="5140112"/>
                  </a:moveTo>
                  <a:lnTo>
                    <a:pt x="2161336" y="3101"/>
                  </a:lnTo>
                  <a:lnTo>
                    <a:pt x="3719551" y="0"/>
                  </a:lnTo>
                  <a:lnTo>
                    <a:pt x="753291" y="6897178"/>
                  </a:lnTo>
                  <a:lnTo>
                    <a:pt x="0" y="5140112"/>
                  </a:lnTo>
                  <a:close/>
                </a:path>
              </a:pathLst>
            </a:custGeom>
            <a:solidFill>
              <a:schemeClr val="accent4">
                <a:alpha val="4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69" name="Google Shape;6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5346" y="564734"/>
            <a:ext cx="1328586" cy="278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3377" y="4232366"/>
            <a:ext cx="152156" cy="261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5563" y="5006425"/>
            <a:ext cx="2562225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DC34B7-DB5E-4B66-9725-5C0F90D087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SIHTTURUD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CA5D4-0117-4798-8964-7AA8317E188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2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siseturg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image5.png">
            <a:extLst>
              <a:ext uri="{FF2B5EF4-FFF2-40B4-BE49-F238E27FC236}">
                <a16:creationId xmlns:a16="http://schemas.microsoft.com/office/drawing/2014/main" id="{B8928B27-1C10-4DDE-8FDD-7C94B1C9D62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515887" y="1171568"/>
            <a:ext cx="5873682" cy="4239508"/>
          </a:xfrm>
          <a:prstGeom prst="rect">
            <a:avLst/>
          </a:prstGeom>
          <a:ln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2844" y="995000"/>
            <a:ext cx="4795736" cy="4101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j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ärjepidev kasvutrend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estlaste kasvav huvi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siseturismi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ning Lõuna-Eesti külastamise vastu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Eestlaste kasvanud sissetulekud ning soov rohkem reisida, tarbida turismiteenuseid (+/-)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huvitatud proportsionaalselt järjest rohkem just lühiajalistest reisidest</a:t>
            </a: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 (-)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78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Läti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2844" y="995000"/>
            <a:ext cx="4795736" cy="6083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Kõige lähemal olev turg Lõuna-Eestile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Lätlased veedavad reisides hea meelega vaba aega koos lastega (43%)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Läti turistile sobib Eestisse reisida ka madalhooajal ja koolivaheajal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ered jäävad hea meelega ööbima, külastavad restorane, tasulisi pereatraktsioone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Läti turist otsib võimalusi korduskülastuseks, sh uusi sihtkohti, mida avastada ning ootab elamuskogemusi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Läti turist hindab lihtsat tulekut ning head olemist (+/-)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Eestit peetakse innovatiivseks sihtkohaks,  kus keel ei ole takistuseks (+)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9D5E6C0-4C9B-45CC-A781-5A77478DC4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015275"/>
              </p:ext>
            </p:extLst>
          </p:nvPr>
        </p:nvGraphicFramePr>
        <p:xfrm>
          <a:off x="5394325" y="1171568"/>
          <a:ext cx="5959475" cy="508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892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Leedu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2844" y="995000"/>
            <a:ext cx="4795736" cy="4329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Suhteliselt lähedal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olev turg Lõuna-Eestile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Leedu turistide huvi Eesti vastu on aasta-aastalt suurenenud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Leedu turistid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peale Tallinna avastanud enda jaoks ka Tartu, Pärnu ja Saaremaa vaatamisväärsused ning enne kriisi ka paljud Eesti spaad (+/-)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Eesti jaoks (EAS) ei ole Leedu turg veel defineeritud kui oluline turg (-)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9D94174-6F0B-4307-BBA0-C0E30F06E0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146747"/>
              </p:ext>
            </p:extLst>
          </p:nvPr>
        </p:nvGraphicFramePr>
        <p:xfrm>
          <a:off x="5525310" y="661481"/>
          <a:ext cx="5887085" cy="553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548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Venemaa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2844" y="995000"/>
            <a:ext cx="4795736" cy="4483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Suhteliselt lähedal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olev turg Lõuna-Eestile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Vahel on EL piir (-)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Ootab nostalgiat ning ühise mineviku kogemist (+/-)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Hindab head emakeelset teenindust, on nõus teenuste eest maksma  (+/-)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Eelistab </a:t>
            </a: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lühemaid reise (aastavahetus näiteks) aga korduvalt (-/+)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Hindab turvalisust (+)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0260C1-D8B3-40C1-94D8-CDC3F8DB60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4644009"/>
              </p:ext>
            </p:extLst>
          </p:nvPr>
        </p:nvGraphicFramePr>
        <p:xfrm>
          <a:off x="5587950" y="512537"/>
          <a:ext cx="6031230" cy="5595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796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Saksamaa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2844" y="995000"/>
            <a:ext cx="4795736" cy="6311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Külastatavus näitab kasvutrendi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tunneta Eestis keelebarjääri ja saab hästi suhtlemisel hakkama nii inglise- kui tihti ka saksa keeles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Saksa turistile sobib reisimine aprillist kuni oktoobrini, st pisut pikem hooaeg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Saksa turist eelistab tootearenduses kestliku turismi infrastruktuuri (sh. ühistransport) ja selle kasutamise võimalusi uute sihtkohtade avastamisel (-)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Saksa turist hindab aktiivse puhkuse võimalusi, nagu jalgrattamarsruudid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Sobivad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erinevad rakendused mis aitavad matku planeerida,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e-kaardid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ja juhised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Saksa turistile sobivad lühemad ringreisid ajaloo- ja kultuurimälestiste külastamiseks (+)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9B502BD-4E70-450E-A245-9CCCED85B0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810014"/>
              </p:ext>
            </p:extLst>
          </p:nvPr>
        </p:nvGraphicFramePr>
        <p:xfrm>
          <a:off x="5759975" y="661482"/>
          <a:ext cx="5710555" cy="5291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093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SIHTTURUD - Rootsi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A9961-6623-401D-8870-6EE82EA84C05}"/>
              </a:ext>
            </a:extLst>
          </p:cNvPr>
          <p:cNvSpPr txBox="1"/>
          <p:nvPr/>
        </p:nvSpPr>
        <p:spPr>
          <a:xfrm>
            <a:off x="614464" y="1014455"/>
            <a:ext cx="4868812" cy="6234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Eesti (v.a Tallinn) on rootslaste jaoks suhteliselt uus puhkuse veetmise paik (-)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Rootsi turist otsib uusi puhkamise võimalusi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Rootsi turisti ootab puhkuselt stressi leevendamist (+) 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Reisitakse auto ning karavaniga (+)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Rootsi turist ootab reisisihtkohalt puhtust, turvalisust ning keskkonna suhtes jätkusuutlikku mõtteviisi (+/-)</a:t>
            </a:r>
          </a:p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Rootsi turist hindab mugavust, väiksemaid vahemaid, head hinna ja kvaliteedi suhet, võimalusi aktiivse puhkuse veetmiseks, mugavaid kämpinguid, head hoolitsust (</a:t>
            </a:r>
            <a:r>
              <a:rPr lang="et-EE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wellness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järeleandlikkust ja paindlikkust teenuspakkujatelt, häid maitseelamusi restoranis, põnevaid kultuuripaikasid (+/-)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t-EE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BE8C524-BFCF-4483-B1C4-CD1EE2F7A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3629252"/>
              </p:ext>
            </p:extLst>
          </p:nvPr>
        </p:nvGraphicFramePr>
        <p:xfrm>
          <a:off x="5633936" y="600890"/>
          <a:ext cx="5943600" cy="5547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5278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2A63C8B-CA9A-43D0-B7A4-4C62B9416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TRENDID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57DFF-2D27-4A8A-8F5A-C205FFA7C14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40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OLUKORD MAAILMAS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963038"/>
            <a:ext cx="3949430" cy="5294071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teeb prognoosid kaheldavaks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varasemalt ei ole poliitilistel otsustel olnud nii kiire ja mastaapne mõju ettevõtetele, transpordisüsteemile, toetusmeetmetele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2021.a. näitab tegeliku mõju (on võimalik prognoosida), võimalused ning sektoraalsed ja struktuurilised muutused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turismisektor keskendub uutele võimalustele ning negatiivsete mõjude vähendamisele  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2CBAB53-09C4-4748-B224-C9784D39EF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8620428"/>
              </p:ext>
            </p:extLst>
          </p:nvPr>
        </p:nvGraphicFramePr>
        <p:xfrm>
          <a:off x="4913015" y="1279305"/>
          <a:ext cx="6549411" cy="4299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57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TURISMI TULEVIKUSUUNAD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Võimalused kõigile huvigruppidele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ainulaadsed elamused lähtuvalt spetsiifilisest vajadusest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väikelastega pered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pensionärid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puuetega või muude erivajadustega inimesed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turismiteenuste kasutamine võrdsetel tingimustel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niversaalsed võimalused: juurdepääs ning tugiteenused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Digitaalne transformatsioon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sünergia peamiste turuosaliste vahel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teadmiste ja informatsiooni lihtsam ja kiirem vahetamine</a:t>
            </a: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r>
              <a:rPr lang="et-EE" sz="1800" i="1" dirty="0">
                <a:latin typeface="Calibri" panose="020F0502020204030204" pitchFamily="34" charset="0"/>
                <a:ea typeface="Calibri" panose="020F0502020204030204" pitchFamily="34" charset="0"/>
              </a:rPr>
              <a:t>NB! </a:t>
            </a:r>
            <a:r>
              <a:rPr lang="et-EE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Digitaalne arenguhüpe reisitööstuses muudab täielikult lähenemist sektori senistele praktikatele info ja digitaalsete teenuste kättesaadavuse osas, reisibroneeringute käitlemisel ning teenuste pakkumisel. 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Säästev turism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tasakaal majanduslike, sotsiaalsete ja keskkonnamõjude vahel teenuste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ning toodete pakkumisel </a:t>
            </a: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külastajate, tööstuse, keskkonna ja vastuvõtvate kogukondade vajadused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8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STRATEEGIA KOOSTAMISE PROTSESS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image14.png">
            <a:extLst>
              <a:ext uri="{FF2B5EF4-FFF2-40B4-BE49-F238E27FC236}">
                <a16:creationId xmlns:a16="http://schemas.microsoft.com/office/drawing/2014/main" id="{9BAD4852-7B78-420A-9E4B-4303CBEFA0E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94954" y="1361567"/>
            <a:ext cx="9567299" cy="489554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83928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F3DD62-6200-4E15-B4D2-068FE5A560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STRATEEGIA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83F5D-09BC-4717-854E-B6D53CB98CF3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20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LÕUNA-EESTI VISIOON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63" y="767580"/>
            <a:ext cx="4881323" cy="5489529"/>
          </a:xfrm>
        </p:spPr>
        <p:txBody>
          <a:bodyPr/>
          <a:lstStyle/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moodne ja ürgne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põnevad maitsed ja ehedad elamused, mis teevad igast külast Euroopa kultuuripealinna</a:t>
            </a:r>
            <a:endParaRPr lang="et-EE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siseturismi</a:t>
            </a:r>
            <a:r>
              <a:rPr lang="et-E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eelistatuim sihtkoht, mis on </a:t>
            </a:r>
            <a:r>
              <a:rPr lang="et-EE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lähiturgudel</a:t>
            </a:r>
            <a:r>
              <a:rPr lang="et-E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hästi tuntud ja järjest rohkem külastatud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pakub külastajale aeglase turismi hüvesid ja elamise elamusi ning koondab selleks ettevõtlikke, külalislahkeid, avatud ja ühtehoidvaid inimesi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eristub</a:t>
            </a:r>
            <a:r>
              <a:rPr lang="et-EE" sz="16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ürgse looduse, kuplite, orgude, suure järvistu ja käänuliste teedega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lähedal teaduse ja tehnoloogia keskusele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ehedad ja kohalikud maitsed, puhas toit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mitmed ainulaadsed kultuuriruumid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tervise- ja iluteenused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vabaõhu sportimisvõimalused </a:t>
            </a:r>
          </a:p>
          <a:p>
            <a:pPr marL="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600" dirty="0">
                <a:latin typeface="Calibri" panose="020F0502020204030204" pitchFamily="34" charset="0"/>
                <a:ea typeface="Calibri" panose="020F0502020204030204" pitchFamily="34" charset="0"/>
              </a:rPr>
              <a:t>väikesed vahemaad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indent="0">
              <a:buNone/>
            </a:pPr>
            <a:endParaRPr lang="et-E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F64302-2F5A-409B-9546-711254E1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567" y="2607410"/>
            <a:ext cx="3742756" cy="33324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123AE2-3D55-437A-BAF7-78A0034A530A}"/>
              </a:ext>
            </a:extLst>
          </p:cNvPr>
          <p:cNvSpPr txBox="1"/>
          <p:nvPr/>
        </p:nvSpPr>
        <p:spPr>
          <a:xfrm>
            <a:off x="6264614" y="796194"/>
            <a:ext cx="560475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2000" b="1" dirty="0">
                <a:latin typeface="Calibri" panose="020F0502020204030204" pitchFamily="34" charset="0"/>
                <a:ea typeface="Calibri" panose="020F0502020204030204" pitchFamily="34" charset="0"/>
              </a:rPr>
              <a:t>Aastal 2025 on Lõuna-Eesti omanäoliste kogukondade ja looduse hästi kooskõlas toimiv pusle, hea olemise paik, mille loovad üheskoos suur ja väike tegija.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50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STRATEEGILISED EESMÄRGID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0FA99C-22A0-4150-87B0-DE591A1EF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04" y="1569559"/>
            <a:ext cx="11209991" cy="371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28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TULEMUSNÄITAJAD - </a:t>
            </a: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IDENTITEET</a:t>
            </a: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A8F33-E569-4EA1-81B4-4D6155163DC8}"/>
              </a:ext>
            </a:extLst>
          </p:cNvPr>
          <p:cNvSpPr txBox="1"/>
          <p:nvPr/>
        </p:nvSpPr>
        <p:spPr>
          <a:xfrm>
            <a:off x="838200" y="995000"/>
            <a:ext cx="10218271" cy="3712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kui reisisihi eripära on selgelt nähtav ja tunnetatav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Sihtturgudel regulaarselt läbiviidud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uuringud näitavad kasvavat tuntust reisisihina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</a:pPr>
            <a:endParaRPr lang="et-EE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Klastrisse kuuluvate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ettevõtjate iga-aastane tagasiside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näitab suurenevat ühisosa tunnetamist.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  <a:spcAft>
                <a:spcPts val="600"/>
              </a:spcAft>
            </a:pPr>
            <a:endParaRPr lang="et-EE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ettevõtjad on kursis teiste teenusepakkujate poolt pakutavaga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ning jagavad Lõuna-Eesti turismiinfot.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253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TULEMUSNÄITAJAD - </a:t>
            </a:r>
            <a:r>
              <a:rPr lang="et-EE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KVALITEET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A8F33-E569-4EA1-81B4-4D6155163DC8}"/>
              </a:ext>
            </a:extLst>
          </p:cNvPr>
          <p:cNvSpPr txBox="1"/>
          <p:nvPr/>
        </p:nvSpPr>
        <p:spPr>
          <a:xfrm>
            <a:off x="838200" y="995000"/>
            <a:ext cx="10218271" cy="5411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turismitooted on ühtlaselt kõrge kvaliteediga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9000"/>
              </a:lnSpc>
              <a:spcBef>
                <a:spcPts val="600"/>
              </a:spcBef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</a:rPr>
              <a:t>Turismiettevõtjad kasutavad aktiivselt vajaduspõhised nõustamise-, õppimise- ning tootearenduse võimalusi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. Ettevõtjad on tagasiside põhjal pakutavaga rahul (sihttase 80%, hinnang „hea“, „väga hea“). </a:t>
            </a:r>
            <a:endParaRPr lang="et-EE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</a:rPr>
              <a:t>Külastajate tagasiside näitab rahulolu pakutavate teenustega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(sihttase 80%, hinnang „hea“, „väga hea“). "Hea võõrustamise tava" rakendamine on ühtlustanud teenusepakkujate kvaliteeti.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Klastrisse kuuluvate ettevõtjate iga-aastane tagasiside näitab suurenevat ühisosa tunnetamist.</a:t>
            </a:r>
          </a:p>
          <a:p>
            <a:pPr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</a:t>
            </a: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</a:rPr>
              <a:t>Hinnang giidide töö kvaliteedile on keskmisest kõrgem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(sihttase 80%, hinnang „hea“, „väga hea“).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</a:rPr>
              <a:t>Akrediteeritud Lõuna-Eesti giidide (sh reisisaatjate) arv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vastab vajadusele.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Paranenud on teenustele antav </a:t>
            </a: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</a:rPr>
              <a:t>keskmine reiting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</a:rPr>
              <a:t>(sihttase 80%, hinnang „hea“, „väga hea“).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  <a:spcAft>
                <a:spcPts val="6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35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TULEMUSNÄITAJAD - </a:t>
            </a:r>
            <a:r>
              <a:rPr lang="et-EE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MAINE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A8F33-E569-4EA1-81B4-4D6155163DC8}"/>
              </a:ext>
            </a:extLst>
          </p:cNvPr>
          <p:cNvSpPr txBox="1"/>
          <p:nvPr/>
        </p:nvSpPr>
        <p:spPr>
          <a:xfrm>
            <a:off x="838200" y="995000"/>
            <a:ext cx="10218271" cy="4097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on mainekas reisisihtkoht nii </a:t>
            </a:r>
            <a:r>
              <a:rPr lang="et-EE" sz="2400" b="1" dirty="0" err="1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sise</a:t>
            </a: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kui </a:t>
            </a:r>
            <a:r>
              <a:rPr lang="et-EE" sz="2400" b="1" dirty="0" err="1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välisturistile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reisidele ning ettevõtjate </a:t>
            </a:r>
            <a:r>
              <a:rPr lang="et-EE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ühispakettidele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on igal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sihtturul olemas reisikorraldaja või edasimüüja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Läbi on viidud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maine uuringud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mis näitavad algtaset ning kasvu 10% aastaks 2025.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Teavitus- ja turundustegevused ning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praktilise turunduse võtted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(sh kampaaniad) näitavad tulemuslikkust (sihttase 5% broneeringute kasvu kampaania kohta võrreldes sama perioodiga ilma kampaaniata).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Reitingud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on ühtlaselt kõrged ja neid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kajastatakse piirkonna tutvustamisel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  <a:spcAft>
                <a:spcPts val="6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7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TULEMUSNÄITAJAD - </a:t>
            </a:r>
            <a:r>
              <a:rPr lang="et-EE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KÜLASTATAVUS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A8F33-E569-4EA1-81B4-4D6155163DC8}"/>
              </a:ext>
            </a:extLst>
          </p:cNvPr>
          <p:cNvSpPr txBox="1"/>
          <p:nvPr/>
        </p:nvSpPr>
        <p:spPr>
          <a:xfrm>
            <a:off x="838200" y="995000"/>
            <a:ext cx="10218271" cy="5565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aastaringne külastatavus on suurenenud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külastajanumbrid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näitavad järjepidevat kasvu nii </a:t>
            </a:r>
            <a:r>
              <a:rPr lang="et-EE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sise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kui </a:t>
            </a:r>
            <a:r>
              <a:rPr lang="et-EE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välisturistide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osas aastaringselt (kasvanud külastajate arv eelmise aasta sama perioodiga võrreldes).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turismiettevõtjate osutatud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teenuste maht ning käive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kasvanud keskmiselt 5% aastas (võrreldes eelneva aastaga), ning see jaotub ühtlasemalt pikemale hooajale.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Pikenenud on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külastaja keskmine viibimine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sihtkohas (+1 öö).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Lõuna-Eestis toimuvate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välisturgudele suunatud sündmuste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arv on iga-aastaselt kasvanud. Sündmused toimuvad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aastaringselt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praktiline ja ajakohane turismiinfo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külastajale kergesti kättesaadav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digitaalse meedia kaudu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(puhkaeestis.com; visitestonia.com, visitsouthestonia.com jne).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180"/>
              </a:spcBef>
              <a:spcAft>
                <a:spcPts val="6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88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TULEMUSNÄITAJAD - </a:t>
            </a:r>
            <a:r>
              <a:rPr lang="et-EE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KOOSTÖÖ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A8F33-E569-4EA1-81B4-4D6155163DC8}"/>
              </a:ext>
            </a:extLst>
          </p:cNvPr>
          <p:cNvSpPr txBox="1"/>
          <p:nvPr/>
        </p:nvSpPr>
        <p:spPr>
          <a:xfrm>
            <a:off x="838200" y="995000"/>
            <a:ext cx="10218271" cy="4959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turismiettevõtete vaheline koostöö on suurenenud ning loob lisandväärtust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Koostöö omavalitsustega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turismi infrastruktuuri kaasajastamisel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toimib.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Ettevõtjad on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kaasatud turismi investeeringute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planeerimisse.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Klastri liikmetele on edastatud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regulaarsed ülevaated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hetkeolukorrast, konkurentsivõimest,  turismitrendidest, strateegia elluviimisest ning valdkonna arengust.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Töötavad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maakondade ülesed teemagrupid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(toit, tervis, sport, kultuur, sündmused).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Klastri liikmete koostöö tulemusena on sihtturgudele pakutavate </a:t>
            </a:r>
            <a:r>
              <a:rPr lang="et-EE" sz="2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ühispakettide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hulk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suurenenud 30% aastas.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89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2400" b="1" dirty="0">
                <a:solidFill>
                  <a:srgbClr val="06668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➜ 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70% klastri liikmetest </a:t>
            </a:r>
            <a:r>
              <a:rPr lang="et-EE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rahul klastri tegevusega</a:t>
            </a:r>
            <a:r>
              <a:rPr lang="et-E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86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8"/>
          <p:cNvSpPr txBox="1">
            <a:spLocks noGrp="1"/>
          </p:cNvSpPr>
          <p:nvPr>
            <p:ph type="ctrTitle"/>
          </p:nvPr>
        </p:nvSpPr>
        <p:spPr>
          <a:xfrm>
            <a:off x="950823" y="5858162"/>
            <a:ext cx="5876967" cy="56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t-EE" dirty="0"/>
              <a:t>TÄNAN TÄHELEPANU EEST!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50d934c5b_0_65"/>
          <p:cNvSpPr txBox="1">
            <a:spLocks noGrp="1"/>
          </p:cNvSpPr>
          <p:nvPr>
            <p:ph type="body" idx="1"/>
          </p:nvPr>
        </p:nvSpPr>
        <p:spPr>
          <a:xfrm>
            <a:off x="665162" y="2986232"/>
            <a:ext cx="4606633" cy="8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t-EE" dirty="0"/>
              <a:t>HETKEOLUKORRA JA VAJADUSTE KAARDISTAMINE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ETTEVÕTJATE KÜSITLUS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4954" y="767580"/>
            <a:ext cx="10358846" cy="5489529"/>
          </a:xfrm>
        </p:spPr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B022315-3C16-458B-B4AE-D328FE27CF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324923"/>
              </p:ext>
            </p:extLst>
          </p:nvPr>
        </p:nvGraphicFramePr>
        <p:xfrm>
          <a:off x="5764452" y="836326"/>
          <a:ext cx="5432594" cy="5254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3.png">
            <a:extLst>
              <a:ext uri="{FF2B5EF4-FFF2-40B4-BE49-F238E27FC236}">
                <a16:creationId xmlns:a16="http://schemas.microsoft.com/office/drawing/2014/main" id="{3E2F9900-184B-4581-A275-704CD7FC58C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56996" y="905069"/>
            <a:ext cx="4607456" cy="2965252"/>
          </a:xfrm>
          <a:prstGeom prst="rect">
            <a:avLst/>
          </a:prstGeom>
          <a:ln/>
        </p:spPr>
      </p:pic>
      <p:pic>
        <p:nvPicPr>
          <p:cNvPr id="10" name="image1.png">
            <a:extLst>
              <a:ext uri="{FF2B5EF4-FFF2-40B4-BE49-F238E27FC236}">
                <a16:creationId xmlns:a16="http://schemas.microsoft.com/office/drawing/2014/main" id="{19F377FA-3E40-4115-BE4F-738BF964300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789453" y="3805386"/>
            <a:ext cx="3622302" cy="245172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7630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387" y="767580"/>
            <a:ext cx="10760413" cy="5489529"/>
          </a:xfrm>
        </p:spPr>
        <p:txBody>
          <a:bodyPr/>
          <a:lstStyle/>
          <a:p>
            <a:pPr marL="139700" indent="0">
              <a:buNone/>
            </a:pPr>
            <a:endParaRPr lang="et-EE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indent="0">
              <a:buNone/>
            </a:pPr>
            <a:r>
              <a:rPr lang="et-EE" sz="1800" b="1" spc="-50" dirty="0" err="1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Ühisturundus</a:t>
            </a:r>
            <a:endParaRPr lang="et-EE" sz="1800" b="1" spc="-50" dirty="0">
              <a:solidFill>
                <a:srgbClr val="06668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vajadus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üheskoos välisturgude suunal töötada</a:t>
            </a:r>
          </a:p>
          <a:p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riti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oluline väike- ja piiriäärsetele ettevõtetele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kellel endal puudub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oskus ja võimekus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välisturgude suunal oma teenuseid pakkuda,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valmis olema partneriks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ühistes pakkumistes.</a:t>
            </a: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t-EE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Sihtkoha tuntuse kujundamine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reisisihtkoht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oma mitmekülgsete võimalustega vajab tutvustamist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siseturistile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teatud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 tuntud oma mitmete kultuuride, veekogude ning kuppelmaastikuga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arengukoht on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sihipärase, ühise identiteedi kujundamine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brändi, sh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visuaali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ja tunnuslausega</a:t>
            </a: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44C773-0D28-4F49-B162-DFCC441A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OOTUSED KOOSTÖÖLE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OOTUSED KOOSTÖÖLE (2)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2026" y="963038"/>
            <a:ext cx="10711774" cy="5294071"/>
          </a:xfrm>
        </p:spPr>
        <p:txBody>
          <a:bodyPr/>
          <a:lstStyle/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Ühised paketid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probleemiks on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võimekus vastu võtta suuremaid gruppe, suhelda võõrkeeles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tagada ajakohane info nii sündmuste kui teenuste kohta meedias (sh digitaalsetes)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t-EE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ja- ja oskuste puudus </a:t>
            </a:r>
            <a:r>
              <a:rPr lang="et-E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tegeleda mitme asjaga samaaegselt professionaalselt</a:t>
            </a: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Ühistest pakettidest oodatakse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suuremat vastuvõtu võimekust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ning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puuduvate teenuse osade katmist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teiste ettevõtete poolt! </a:t>
            </a: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Koordineeritud sündmused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probleemiks on sesoonsus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mis tuleneb geograafilisest asukohast ning lühikesest kõrghooajast (sh puhkuste perioodist)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ooaja ning viibimiste pikendamine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läbi sündmuste ajastamise ja koostööahelate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ühine s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ündmuste kalender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abiks ühiste pakettide loomisel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1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OOTUSED KOOSTÖÖLE (3)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2026" y="767580"/>
            <a:ext cx="10711774" cy="5489530"/>
          </a:xfrm>
        </p:spPr>
        <p:txBody>
          <a:bodyPr/>
          <a:lstStyle/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Ühised välisturud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smalt </a:t>
            </a:r>
            <a:r>
              <a:rPr lang="et-EE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lähiturud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kellega teenusepakkujad on juba kohanenud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ohkem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tähelepanu Eestisse reisijate motiveerimisele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külastada Lõuna- Eesti erinevaid paikasid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kultuurihuvilised, looduse nautijaid, aktiivse puhkuse ja elamuste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eelistajaid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spordisündmustel osalejaid, toiduhuvilised, ilu- ja terviseturistid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Eristumine teistest regioonidest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looduslikud kooslused (suur järvistu, märgalad, kuppelmaastik, </a:t>
            </a:r>
            <a:r>
              <a:rPr lang="et-EE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voored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käänulised teed, väikesed vahemaad)</a:t>
            </a:r>
            <a:endParaRPr lang="et-EE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pärimuskultuurid (setod, vanausulised, võrokesed, mulgid)</a:t>
            </a:r>
            <a:endParaRPr lang="et-EE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ajaloolised väärtused (muuseumid, mõisad, kirikud, linnused, hansalinnad)</a:t>
            </a: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väiketootjad ja kohaliku tooraine pakkujad (ehe kohalik traditsiooniline toit)</a:t>
            </a: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kaasaegsed, rahvusvahelised, MK ja tiitlivõistlustele standarditele vastavad spordirajatised (Tartu linn, Otepää piirkond)</a:t>
            </a:r>
            <a:endParaRPr lang="et-EE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erinevad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kuurortid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(Värska, Otepää, Võrumaa, Tartu)</a:t>
            </a:r>
            <a:endParaRPr lang="et-E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teadus ja tehnoloogia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OOTUSED KOOSTÖÖLE (4)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661482"/>
            <a:ext cx="10624226" cy="5595628"/>
          </a:xfrm>
        </p:spPr>
        <p:txBody>
          <a:bodyPr/>
          <a:lstStyle/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Turismi infrastruktuuri arendamine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koostöös kohalike omavalitsustega: </a:t>
            </a: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olmuvabad teed, viidad, avalikud puhkealad, kergliiklusteed, ühistranspordi võrgustik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Interneti ühendus maapiirkondades 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Teenuste kvaliteedi arendamine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k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valiteetne teenus </a:t>
            </a: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reisikorraldajate kaasamine, suuremad grupid, omavaheline soovitusturundus)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sarnane võõrustamise tase ning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võõrustamise hea tava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Teenuspakkujate oskuste arendamine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ohkem võimalusi parimate praktikatega tutvumiseks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omavaheliseks õppimiseks ning oma teenindajate koolitamiseks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Pädevate giidide kättesaadavus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ädevate giidide tegevuspiirkond laiem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vajalike keelte oskus parem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iirkondadel on välja kujunenud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oma protseduurid ning atesteerimise läbiviimise alused 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2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B20688-76A7-4488-8850-9D4F4A26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OOTUSED KOOSTÖÖLE (5)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52EC1-C9EC-4031-885A-60B1BA1B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74" y="1118680"/>
            <a:ext cx="10624226" cy="5138429"/>
          </a:xfrm>
        </p:spPr>
        <p:txBody>
          <a:bodyPr/>
          <a:lstStyle/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Osalemine valdkonna poliitiliste otsuste kujundamisel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Lõuna-Eesti turismiettevõtted tunnevad puudust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ühisest võimekusest mõjutada nii kohaliku tasandi kui riigi tasandi poliitilisi valikuid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investeeringute jätkusuutmatus, piisavate toetusmeetmete puudumine turismiettevõtetele, keer</a:t>
            </a:r>
            <a:r>
              <a:rPr lang="et-E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uline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koos</a:t>
            </a:r>
            <a:r>
              <a:rPr lang="et-E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töö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kohalike omavalitsustega turismivaldkonna eest vastutava inimese puudumise tõttu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t-EE" sz="1800" b="1" spc="-5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Tarkvaraarendus teenuste ja info paremaks haldamiseks</a:t>
            </a:r>
            <a:endParaRPr lang="en-US" sz="1800" b="1" spc="-5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vajadus panustada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kaasaegsetesse infosüsteemidesse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nii piirkonna kui teenuste </a:t>
            </a:r>
            <a:r>
              <a:rPr lang="et-E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turundamisel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info koondamiseks ja haldamiseks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t-EE" sz="1800" b="1" dirty="0">
                <a:latin typeface="Calibri" panose="020F0502020204030204" pitchFamily="34" charset="0"/>
                <a:ea typeface="Calibri" panose="020F0502020204030204" pitchFamily="34" charset="0"/>
              </a:rPr>
              <a:t>(mikro)e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ttevõtjate piiratud võimekus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tegeleda paralleelselt infopäringutele vastamise, ajakohase info kättesaadavuse tagamise ning teenuste pakkumisega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9700" indent="0" algn="just">
              <a:lnSpc>
                <a:spcPct val="110000"/>
              </a:lnSpc>
              <a:spcAft>
                <a:spcPts val="6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5F021E-DB6D-4769-A27A-50E1F454646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96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ivitta">
      <a:dk1>
        <a:srgbClr val="134753"/>
      </a:dk1>
      <a:lt1>
        <a:srgbClr val="FFFFFF"/>
      </a:lt1>
      <a:dk2>
        <a:srgbClr val="4C4C4C"/>
      </a:dk2>
      <a:lt2>
        <a:srgbClr val="C2E8F1"/>
      </a:lt2>
      <a:accent1>
        <a:srgbClr val="3CA1BC"/>
      </a:accent1>
      <a:accent2>
        <a:srgbClr val="48B9D5"/>
      </a:accent2>
      <a:accent3>
        <a:srgbClr val="502523"/>
      </a:accent3>
      <a:accent4>
        <a:srgbClr val="00ABC0"/>
      </a:accent4>
      <a:accent5>
        <a:srgbClr val="ABCD3A"/>
      </a:accent5>
      <a:accent6>
        <a:srgbClr val="588133"/>
      </a:accent6>
      <a:hlink>
        <a:srgbClr val="00ABC0"/>
      </a:hlink>
      <a:folHlink>
        <a:srgbClr val="1347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Civitta">
      <a:dk1>
        <a:srgbClr val="134753"/>
      </a:dk1>
      <a:lt1>
        <a:srgbClr val="FFFFFF"/>
      </a:lt1>
      <a:dk2>
        <a:srgbClr val="4C4C4C"/>
      </a:dk2>
      <a:lt2>
        <a:srgbClr val="C2E8F1"/>
      </a:lt2>
      <a:accent1>
        <a:srgbClr val="3CA1BC"/>
      </a:accent1>
      <a:accent2>
        <a:srgbClr val="48B9D5"/>
      </a:accent2>
      <a:accent3>
        <a:srgbClr val="502523"/>
      </a:accent3>
      <a:accent4>
        <a:srgbClr val="00ABC0"/>
      </a:accent4>
      <a:accent5>
        <a:srgbClr val="ABCD3A"/>
      </a:accent5>
      <a:accent6>
        <a:srgbClr val="588133"/>
      </a:accent6>
      <a:hlink>
        <a:srgbClr val="00ABC0"/>
      </a:hlink>
      <a:folHlink>
        <a:srgbClr val="1347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17296</TotalTime>
  <Words>1633</Words>
  <Application>Microsoft Office PowerPoint</Application>
  <PresentationFormat>Widescreen</PresentationFormat>
  <Paragraphs>235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Segoe UI Symbol</vt:lpstr>
      <vt:lpstr>Tema do Office</vt:lpstr>
      <vt:lpstr>Tema do Office</vt:lpstr>
      <vt:lpstr>PowerPoint Presentation</vt:lpstr>
      <vt:lpstr>STRATEEGIA KOOSTAMISE PROTSESS</vt:lpstr>
      <vt:lpstr>PowerPoint Presentation</vt:lpstr>
      <vt:lpstr>ETTEVÕTJATE KÜSITLUS</vt:lpstr>
      <vt:lpstr>OOTUSED KOOSTÖÖLE (1)</vt:lpstr>
      <vt:lpstr>OOTUSED KOOSTÖÖLE (2)</vt:lpstr>
      <vt:lpstr>OOTUSED KOOSTÖÖLE (3)</vt:lpstr>
      <vt:lpstr>OOTUSED KOOSTÖÖLE (4)</vt:lpstr>
      <vt:lpstr>OOTUSED KOOSTÖÖLE (5)</vt:lpstr>
      <vt:lpstr>PowerPoint Presentation</vt:lpstr>
      <vt:lpstr>LÕUNA-EESTI SIHTTURUD - siseturg</vt:lpstr>
      <vt:lpstr>LÕUNA-EESTI SIHTTURUD - Läti</vt:lpstr>
      <vt:lpstr>LÕUNA-EESTI SIHTTURUD - Leedu</vt:lpstr>
      <vt:lpstr>LÕUNA-EESTI SIHTTURUD - Venemaa</vt:lpstr>
      <vt:lpstr>LÕUNA-EESTI SIHTTURUD - Saksamaa</vt:lpstr>
      <vt:lpstr>LÕUNA-EESTI SIHTTURUD - Rootsi</vt:lpstr>
      <vt:lpstr>PowerPoint Presentation</vt:lpstr>
      <vt:lpstr>OLUKORD MAAILMAS</vt:lpstr>
      <vt:lpstr>TURISMI TULEVIKUSUUNAD</vt:lpstr>
      <vt:lpstr>PowerPoint Presentation</vt:lpstr>
      <vt:lpstr>LÕUNA-EESTI VISIOON</vt:lpstr>
      <vt:lpstr>STRATEEGILISED EESMÄRGID</vt:lpstr>
      <vt:lpstr>TULEMUSNÄITAJAD - IDENTITEET</vt:lpstr>
      <vt:lpstr>TULEMUSNÄITAJAD - KVALITEET</vt:lpstr>
      <vt:lpstr>TULEMUSNÄITAJAD - MAINE</vt:lpstr>
      <vt:lpstr>TULEMUSNÄITAJAD - KÜLASTATAVUS</vt:lpstr>
      <vt:lpstr>TULEMUSNÄITAJAD - KOOSTÖÖ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Marten .</dc:creator>
  <cp:lastModifiedBy>liina.vaher</cp:lastModifiedBy>
  <cp:revision>126</cp:revision>
  <dcterms:modified xsi:type="dcterms:W3CDTF">2021-01-12T06:38:15Z</dcterms:modified>
</cp:coreProperties>
</file>